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2.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344" r:id="rId3"/>
    <p:sldId id="333" r:id="rId4"/>
    <p:sldId id="351" r:id="rId5"/>
    <p:sldId id="334" r:id="rId6"/>
    <p:sldId id="335" r:id="rId7"/>
    <p:sldId id="336" r:id="rId8"/>
    <p:sldId id="337" r:id="rId9"/>
    <p:sldId id="338" r:id="rId10"/>
    <p:sldId id="339" r:id="rId11"/>
    <p:sldId id="352" r:id="rId12"/>
    <p:sldId id="340" r:id="rId13"/>
    <p:sldId id="341" r:id="rId14"/>
    <p:sldId id="342" r:id="rId15"/>
    <p:sldId id="353" r:id="rId16"/>
    <p:sldId id="345" r:id="rId17"/>
    <p:sldId id="346" r:id="rId18"/>
    <p:sldId id="347" r:id="rId19"/>
    <p:sldId id="348" r:id="rId20"/>
    <p:sldId id="349" r:id="rId21"/>
    <p:sldId id="350" r:id="rId22"/>
    <p:sldId id="266" r:id="rId23"/>
  </p:sldIdLst>
  <p:sldSz cx="9144000" cy="5143500" type="screen16x9"/>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0">
          <p15:clr>
            <a:srgbClr val="A4A3A4"/>
          </p15:clr>
        </p15:guide>
        <p15:guide id="2" pos="24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A"/>
    <a:srgbClr val="636463"/>
    <a:srgbClr val="003F82"/>
    <a:srgbClr val="6CADDF"/>
    <a:srgbClr val="5B93BA"/>
    <a:srgbClr val="4D4D4D"/>
    <a:srgbClr val="B3B3B3"/>
    <a:srgbClr val="282828"/>
    <a:srgbClr val="505150"/>
    <a:srgbClr val="A5A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11" autoAdjust="0"/>
    <p:restoredTop sz="90238" autoAdjust="0"/>
  </p:normalViewPr>
  <p:slideViewPr>
    <p:cSldViewPr>
      <p:cViewPr varScale="1">
        <p:scale>
          <a:sx n="124" d="100"/>
          <a:sy n="124" d="100"/>
        </p:scale>
        <p:origin x="864" y="96"/>
      </p:cViewPr>
      <p:guideLst>
        <p:guide orient="horz" pos="3060"/>
        <p:guide pos="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108"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ad.argusmedia.com\arg-nasuni\SingPublic\Products\CR_%20Core%20files%202018\MF_Bunkers%202018%20onwards\Deal%20analy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ad.argusmedia.com\arg-nasuni\SingPublic\Products\CR_%20Core%20files%202018\MF_Bunkers%202018%20onwards\Price%20assessments\AMF20201201.xlsb"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ad.argusmedia.com\arg-nasuni\SingPublic\Products\CR_%20Core%20files%202018\MF_Bunkers%202018%20onwards\Deal%20analysi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Users\sammy.six\AppData\Local\Microsoft\Windows\INetCache\IE\H857W7K3\Argus%20Historical%20Prices.xls"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Users\sammy.six\AppData\Local\Microsoft\Windows\INetCache\IE\S6UM0Z27\Delivered%20premiums%20LSFO%20&amp;%20HFO.xls"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Users\sammy.six\AppData\Local\Microsoft\Windows\INetCache\IE\1661G0LM\VLSFO-HSFO%20spread%20SG.xls"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https://argusmediagroup-my.sharepoint.com/personal/yukin_yeo_argusmedia_com/Documents/Asia_Consulting/Presentations_and_Pitches/SGX_Bunkers/bunker_regional_price.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Analysis!$Q$2</c:f>
              <c:strCache>
                <c:ptCount val="1"/>
                <c:pt idx="0">
                  <c:v>HSFO</c:v>
                </c:pt>
              </c:strCache>
            </c:strRef>
          </c:tx>
          <c:spPr>
            <a:solidFill>
              <a:schemeClr val="accent1"/>
            </a:solidFill>
            <a:ln>
              <a:noFill/>
            </a:ln>
            <a:effectLst/>
          </c:spPr>
          <c:invertIfNegative val="0"/>
          <c:cat>
            <c:numRef>
              <c:f>Analysis!$P$3:$P$49</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c:v>43696</c:v>
                </c:pt>
                <c:pt idx="15">
                  <c:v>43727</c:v>
                </c:pt>
                <c:pt idx="16">
                  <c:v>43757</c:v>
                </c:pt>
                <c:pt idx="17">
                  <c:v>43788</c:v>
                </c:pt>
                <c:pt idx="18">
                  <c:v>43818</c:v>
                </c:pt>
                <c:pt idx="19">
                  <c:v>43850</c:v>
                </c:pt>
                <c:pt idx="20">
                  <c:v>43881</c:v>
                </c:pt>
                <c:pt idx="21">
                  <c:v>43910</c:v>
                </c:pt>
                <c:pt idx="22">
                  <c:v>43941</c:v>
                </c:pt>
                <c:pt idx="23">
                  <c:v>43971</c:v>
                </c:pt>
                <c:pt idx="24">
                  <c:v>44002</c:v>
                </c:pt>
                <c:pt idx="25">
                  <c:v>44032</c:v>
                </c:pt>
                <c:pt idx="26">
                  <c:v>44063</c:v>
                </c:pt>
                <c:pt idx="27">
                  <c:v>44094</c:v>
                </c:pt>
                <c:pt idx="28">
                  <c:v>44124</c:v>
                </c:pt>
                <c:pt idx="29">
                  <c:v>44155</c:v>
                </c:pt>
                <c:pt idx="30">
                  <c:v>44185</c:v>
                </c:pt>
                <c:pt idx="31">
                  <c:v>44217</c:v>
                </c:pt>
                <c:pt idx="32">
                  <c:v>44248</c:v>
                </c:pt>
                <c:pt idx="33">
                  <c:v>44276</c:v>
                </c:pt>
                <c:pt idx="34">
                  <c:v>44307</c:v>
                </c:pt>
                <c:pt idx="35">
                  <c:v>44337</c:v>
                </c:pt>
                <c:pt idx="36">
                  <c:v>44368</c:v>
                </c:pt>
                <c:pt idx="37">
                  <c:v>44398</c:v>
                </c:pt>
                <c:pt idx="38">
                  <c:v>44429</c:v>
                </c:pt>
                <c:pt idx="39">
                  <c:v>44460</c:v>
                </c:pt>
                <c:pt idx="40" formatCode="mmm\-yy">
                  <c:v>44470</c:v>
                </c:pt>
                <c:pt idx="41" formatCode="mmm\-yy">
                  <c:v>44521</c:v>
                </c:pt>
                <c:pt idx="42" formatCode="mmm\-yy">
                  <c:v>44551</c:v>
                </c:pt>
                <c:pt idx="43" formatCode="mmm\-yy">
                  <c:v>44583</c:v>
                </c:pt>
                <c:pt idx="44" formatCode="mmm\-yy">
                  <c:v>44613</c:v>
                </c:pt>
                <c:pt idx="45" formatCode="mmm\-yy">
                  <c:v>44642</c:v>
                </c:pt>
                <c:pt idx="46" formatCode="mmm\-yy">
                  <c:v>44652</c:v>
                </c:pt>
              </c:numCache>
            </c:numRef>
          </c:cat>
          <c:val>
            <c:numRef>
              <c:f>Analysis!$Q$3:$Q$49</c:f>
              <c:numCache>
                <c:formatCode>General</c:formatCode>
                <c:ptCount val="47"/>
                <c:pt idx="0">
                  <c:v>4.79</c:v>
                </c:pt>
                <c:pt idx="1">
                  <c:v>6.95</c:v>
                </c:pt>
                <c:pt idx="2">
                  <c:v>9.19</c:v>
                </c:pt>
                <c:pt idx="3">
                  <c:v>12.15</c:v>
                </c:pt>
                <c:pt idx="4">
                  <c:v>13</c:v>
                </c:pt>
                <c:pt idx="5">
                  <c:v>14.33</c:v>
                </c:pt>
                <c:pt idx="6">
                  <c:v>12.44</c:v>
                </c:pt>
                <c:pt idx="7">
                  <c:v>13.32</c:v>
                </c:pt>
                <c:pt idx="8">
                  <c:v>11.35</c:v>
                </c:pt>
                <c:pt idx="9">
                  <c:v>12.1</c:v>
                </c:pt>
                <c:pt idx="10">
                  <c:v>16.7</c:v>
                </c:pt>
                <c:pt idx="11">
                  <c:v>13.38</c:v>
                </c:pt>
                <c:pt idx="12">
                  <c:v>13.74</c:v>
                </c:pt>
                <c:pt idx="13">
                  <c:v>14.61</c:v>
                </c:pt>
                <c:pt idx="14">
                  <c:v>18.649999999999999</c:v>
                </c:pt>
                <c:pt idx="15">
                  <c:v>13.57</c:v>
                </c:pt>
                <c:pt idx="16">
                  <c:v>11.18</c:v>
                </c:pt>
                <c:pt idx="17" formatCode="0.00">
                  <c:v>4.57</c:v>
                </c:pt>
                <c:pt idx="18" formatCode="0.00">
                  <c:v>1.37</c:v>
                </c:pt>
                <c:pt idx="19" formatCode="0.00">
                  <c:v>0.35</c:v>
                </c:pt>
                <c:pt idx="20" formatCode="0.00">
                  <c:v>0.85</c:v>
                </c:pt>
                <c:pt idx="21" formatCode="0.00">
                  <c:v>0.77</c:v>
                </c:pt>
                <c:pt idx="22" formatCode="0.00">
                  <c:v>1.9</c:v>
                </c:pt>
                <c:pt idx="23" formatCode="0.00">
                  <c:v>1.28</c:v>
                </c:pt>
                <c:pt idx="24" formatCode="0.00">
                  <c:v>1.55</c:v>
                </c:pt>
                <c:pt idx="25" formatCode="0.00">
                  <c:v>2</c:v>
                </c:pt>
                <c:pt idx="26" formatCode="0.00">
                  <c:v>1.9</c:v>
                </c:pt>
                <c:pt idx="27" formatCode="0.00">
                  <c:v>1.68</c:v>
                </c:pt>
                <c:pt idx="28" formatCode="0.00">
                  <c:v>2.4500000000000002</c:v>
                </c:pt>
                <c:pt idx="29" formatCode="0.00">
                  <c:v>1.43</c:v>
                </c:pt>
                <c:pt idx="30" formatCode="0.00">
                  <c:v>1.85</c:v>
                </c:pt>
                <c:pt idx="31" formatCode="0.00">
                  <c:v>0.35</c:v>
                </c:pt>
                <c:pt idx="32" formatCode="0.00">
                  <c:v>0.83</c:v>
                </c:pt>
                <c:pt idx="33" formatCode="0.00">
                  <c:v>0.7</c:v>
                </c:pt>
                <c:pt idx="34" formatCode="0.00">
                  <c:v>0.7</c:v>
                </c:pt>
                <c:pt idx="35" formatCode="0.00">
                  <c:v>1.75</c:v>
                </c:pt>
                <c:pt idx="36" formatCode="0.00">
                  <c:v>2.09</c:v>
                </c:pt>
                <c:pt idx="37" formatCode="0.00">
                  <c:v>2.0499999999999998</c:v>
                </c:pt>
                <c:pt idx="38" formatCode="0.00">
                  <c:v>1.71</c:v>
                </c:pt>
                <c:pt idx="39" formatCode="0.00">
                  <c:v>1.73</c:v>
                </c:pt>
                <c:pt idx="40" formatCode="0.00">
                  <c:v>1.1399999999999999</c:v>
                </c:pt>
                <c:pt idx="41" formatCode="0.00">
                  <c:v>1.55</c:v>
                </c:pt>
                <c:pt idx="42" formatCode="0.00">
                  <c:v>1.52</c:v>
                </c:pt>
                <c:pt idx="43" formatCode="0.00">
                  <c:v>1.65</c:v>
                </c:pt>
                <c:pt idx="44" formatCode="0.00">
                  <c:v>1.5</c:v>
                </c:pt>
                <c:pt idx="45" formatCode="0.00">
                  <c:v>1.3</c:v>
                </c:pt>
                <c:pt idx="46" formatCode="0.00">
                  <c:v>1.33</c:v>
                </c:pt>
              </c:numCache>
            </c:numRef>
          </c:val>
          <c:extLst>
            <c:ext xmlns:c16="http://schemas.microsoft.com/office/drawing/2014/chart" uri="{C3380CC4-5D6E-409C-BE32-E72D297353CC}">
              <c16:uniqueId val="{00000000-EC67-4D92-AD7D-BAAF17267252}"/>
            </c:ext>
          </c:extLst>
        </c:ser>
        <c:ser>
          <c:idx val="1"/>
          <c:order val="1"/>
          <c:tx>
            <c:strRef>
              <c:f>Analysis!$R$2</c:f>
              <c:strCache>
                <c:ptCount val="1"/>
                <c:pt idx="0">
                  <c:v>LSMGO</c:v>
                </c:pt>
              </c:strCache>
            </c:strRef>
          </c:tx>
          <c:spPr>
            <a:solidFill>
              <a:schemeClr val="accent2"/>
            </a:solidFill>
            <a:ln>
              <a:noFill/>
            </a:ln>
            <a:effectLst/>
          </c:spPr>
          <c:invertIfNegative val="0"/>
          <c:cat>
            <c:numRef>
              <c:f>Analysis!$P$3:$P$49</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c:v>43696</c:v>
                </c:pt>
                <c:pt idx="15">
                  <c:v>43727</c:v>
                </c:pt>
                <c:pt idx="16">
                  <c:v>43757</c:v>
                </c:pt>
                <c:pt idx="17">
                  <c:v>43788</c:v>
                </c:pt>
                <c:pt idx="18">
                  <c:v>43818</c:v>
                </c:pt>
                <c:pt idx="19">
                  <c:v>43850</c:v>
                </c:pt>
                <c:pt idx="20">
                  <c:v>43881</c:v>
                </c:pt>
                <c:pt idx="21">
                  <c:v>43910</c:v>
                </c:pt>
                <c:pt idx="22">
                  <c:v>43941</c:v>
                </c:pt>
                <c:pt idx="23">
                  <c:v>43971</c:v>
                </c:pt>
                <c:pt idx="24">
                  <c:v>44002</c:v>
                </c:pt>
                <c:pt idx="25">
                  <c:v>44032</c:v>
                </c:pt>
                <c:pt idx="26">
                  <c:v>44063</c:v>
                </c:pt>
                <c:pt idx="27">
                  <c:v>44094</c:v>
                </c:pt>
                <c:pt idx="28">
                  <c:v>44124</c:v>
                </c:pt>
                <c:pt idx="29">
                  <c:v>44155</c:v>
                </c:pt>
                <c:pt idx="30">
                  <c:v>44185</c:v>
                </c:pt>
                <c:pt idx="31">
                  <c:v>44217</c:v>
                </c:pt>
                <c:pt idx="32">
                  <c:v>44248</c:v>
                </c:pt>
                <c:pt idx="33">
                  <c:v>44276</c:v>
                </c:pt>
                <c:pt idx="34">
                  <c:v>44307</c:v>
                </c:pt>
                <c:pt idx="35">
                  <c:v>44337</c:v>
                </c:pt>
                <c:pt idx="36">
                  <c:v>44368</c:v>
                </c:pt>
                <c:pt idx="37">
                  <c:v>44398</c:v>
                </c:pt>
                <c:pt idx="38">
                  <c:v>44429</c:v>
                </c:pt>
                <c:pt idx="39">
                  <c:v>44460</c:v>
                </c:pt>
                <c:pt idx="40" formatCode="mmm\-yy">
                  <c:v>44470</c:v>
                </c:pt>
                <c:pt idx="41" formatCode="mmm\-yy">
                  <c:v>44521</c:v>
                </c:pt>
                <c:pt idx="42" formatCode="mmm\-yy">
                  <c:v>44551</c:v>
                </c:pt>
                <c:pt idx="43" formatCode="mmm\-yy">
                  <c:v>44583</c:v>
                </c:pt>
                <c:pt idx="44" formatCode="mmm\-yy">
                  <c:v>44613</c:v>
                </c:pt>
                <c:pt idx="45" formatCode="mmm\-yy">
                  <c:v>44642</c:v>
                </c:pt>
                <c:pt idx="46" formatCode="mmm\-yy">
                  <c:v>44652</c:v>
                </c:pt>
              </c:numCache>
            </c:numRef>
          </c:cat>
          <c:val>
            <c:numRef>
              <c:f>Analysis!$R$3:$R$49</c:f>
              <c:numCache>
                <c:formatCode>General</c:formatCode>
                <c:ptCount val="47"/>
                <c:pt idx="0">
                  <c:v>0.86</c:v>
                </c:pt>
                <c:pt idx="1">
                  <c:v>2.5499999999999998</c:v>
                </c:pt>
                <c:pt idx="2">
                  <c:v>2.29</c:v>
                </c:pt>
                <c:pt idx="3">
                  <c:v>3.3</c:v>
                </c:pt>
                <c:pt idx="4">
                  <c:v>3.96</c:v>
                </c:pt>
                <c:pt idx="5">
                  <c:v>4.1900000000000004</c:v>
                </c:pt>
                <c:pt idx="6">
                  <c:v>4.1900000000000004</c:v>
                </c:pt>
                <c:pt idx="7">
                  <c:v>7</c:v>
                </c:pt>
                <c:pt idx="8">
                  <c:v>5.18</c:v>
                </c:pt>
                <c:pt idx="9">
                  <c:v>5.9</c:v>
                </c:pt>
                <c:pt idx="10">
                  <c:v>8.4</c:v>
                </c:pt>
                <c:pt idx="11">
                  <c:v>6.86</c:v>
                </c:pt>
                <c:pt idx="12">
                  <c:v>5.58</c:v>
                </c:pt>
                <c:pt idx="13">
                  <c:v>5.91</c:v>
                </c:pt>
                <c:pt idx="14">
                  <c:v>6.1</c:v>
                </c:pt>
                <c:pt idx="15">
                  <c:v>6.1</c:v>
                </c:pt>
                <c:pt idx="16">
                  <c:v>8.41</c:v>
                </c:pt>
                <c:pt idx="17" formatCode="0.00">
                  <c:v>4.38</c:v>
                </c:pt>
                <c:pt idx="18" formatCode="0.00">
                  <c:v>5.95</c:v>
                </c:pt>
                <c:pt idx="19" formatCode="0.00">
                  <c:v>6.45</c:v>
                </c:pt>
                <c:pt idx="20" formatCode="0.00">
                  <c:v>4.8499999999999996</c:v>
                </c:pt>
                <c:pt idx="21" formatCode="0.00">
                  <c:v>6</c:v>
                </c:pt>
                <c:pt idx="22" formatCode="0.00">
                  <c:v>6.1</c:v>
                </c:pt>
                <c:pt idx="23" formatCode="0.00">
                  <c:v>5</c:v>
                </c:pt>
                <c:pt idx="24" formatCode="0.00">
                  <c:v>5.09</c:v>
                </c:pt>
                <c:pt idx="25" formatCode="0.00">
                  <c:v>5.95</c:v>
                </c:pt>
                <c:pt idx="26" formatCode="0.00">
                  <c:v>5.05</c:v>
                </c:pt>
                <c:pt idx="27" formatCode="0.00">
                  <c:v>4.18</c:v>
                </c:pt>
                <c:pt idx="28" formatCode="0.00">
                  <c:v>3.41</c:v>
                </c:pt>
                <c:pt idx="29" formatCode="0.00">
                  <c:v>3.19</c:v>
                </c:pt>
                <c:pt idx="30" formatCode="0.00">
                  <c:v>2.85</c:v>
                </c:pt>
                <c:pt idx="31" formatCode="0.00">
                  <c:v>2.35</c:v>
                </c:pt>
                <c:pt idx="32" formatCode="0.00">
                  <c:v>3.22</c:v>
                </c:pt>
                <c:pt idx="33" formatCode="0.00">
                  <c:v>2.39</c:v>
                </c:pt>
                <c:pt idx="34" formatCode="0.00">
                  <c:v>2.25</c:v>
                </c:pt>
                <c:pt idx="35" formatCode="0.00">
                  <c:v>1.94</c:v>
                </c:pt>
                <c:pt idx="36" formatCode="0.00">
                  <c:v>2</c:v>
                </c:pt>
                <c:pt idx="37" formatCode="0.00">
                  <c:v>1.7</c:v>
                </c:pt>
                <c:pt idx="38" formatCode="0.00">
                  <c:v>3.14</c:v>
                </c:pt>
                <c:pt idx="39" formatCode="0.00">
                  <c:v>2.73</c:v>
                </c:pt>
                <c:pt idx="40" formatCode="0.00">
                  <c:v>3.52</c:v>
                </c:pt>
                <c:pt idx="41" formatCode="0.00">
                  <c:v>1.85</c:v>
                </c:pt>
                <c:pt idx="42" formatCode="0.00">
                  <c:v>2.67</c:v>
                </c:pt>
                <c:pt idx="43" formatCode="0.00">
                  <c:v>2.75</c:v>
                </c:pt>
                <c:pt idx="44" formatCode="0.00">
                  <c:v>2.67</c:v>
                </c:pt>
                <c:pt idx="45" formatCode="0.00">
                  <c:v>2.83</c:v>
                </c:pt>
                <c:pt idx="46" formatCode="0.00">
                  <c:v>2.89</c:v>
                </c:pt>
              </c:numCache>
            </c:numRef>
          </c:val>
          <c:extLst>
            <c:ext xmlns:c16="http://schemas.microsoft.com/office/drawing/2014/chart" uri="{C3380CC4-5D6E-409C-BE32-E72D297353CC}">
              <c16:uniqueId val="{00000001-EC67-4D92-AD7D-BAAF17267252}"/>
            </c:ext>
          </c:extLst>
        </c:ser>
        <c:ser>
          <c:idx val="2"/>
          <c:order val="2"/>
          <c:tx>
            <c:strRef>
              <c:f>Analysis!$S$2</c:f>
              <c:strCache>
                <c:ptCount val="1"/>
                <c:pt idx="0">
                  <c:v>VLSFO</c:v>
                </c:pt>
              </c:strCache>
            </c:strRef>
          </c:tx>
          <c:spPr>
            <a:solidFill>
              <a:schemeClr val="accent3"/>
            </a:solidFill>
            <a:ln>
              <a:noFill/>
            </a:ln>
            <a:effectLst/>
          </c:spPr>
          <c:invertIfNegative val="0"/>
          <c:cat>
            <c:numRef>
              <c:f>Analysis!$P$3:$P$49</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c:v>43696</c:v>
                </c:pt>
                <c:pt idx="15">
                  <c:v>43727</c:v>
                </c:pt>
                <c:pt idx="16">
                  <c:v>43757</c:v>
                </c:pt>
                <c:pt idx="17">
                  <c:v>43788</c:v>
                </c:pt>
                <c:pt idx="18">
                  <c:v>43818</c:v>
                </c:pt>
                <c:pt idx="19">
                  <c:v>43850</c:v>
                </c:pt>
                <c:pt idx="20">
                  <c:v>43881</c:v>
                </c:pt>
                <c:pt idx="21">
                  <c:v>43910</c:v>
                </c:pt>
                <c:pt idx="22">
                  <c:v>43941</c:v>
                </c:pt>
                <c:pt idx="23">
                  <c:v>43971</c:v>
                </c:pt>
                <c:pt idx="24">
                  <c:v>44002</c:v>
                </c:pt>
                <c:pt idx="25">
                  <c:v>44032</c:v>
                </c:pt>
                <c:pt idx="26">
                  <c:v>44063</c:v>
                </c:pt>
                <c:pt idx="27">
                  <c:v>44094</c:v>
                </c:pt>
                <c:pt idx="28">
                  <c:v>44124</c:v>
                </c:pt>
                <c:pt idx="29">
                  <c:v>44155</c:v>
                </c:pt>
                <c:pt idx="30">
                  <c:v>44185</c:v>
                </c:pt>
                <c:pt idx="31">
                  <c:v>44217</c:v>
                </c:pt>
                <c:pt idx="32">
                  <c:v>44248</c:v>
                </c:pt>
                <c:pt idx="33">
                  <c:v>44276</c:v>
                </c:pt>
                <c:pt idx="34">
                  <c:v>44307</c:v>
                </c:pt>
                <c:pt idx="35">
                  <c:v>44337</c:v>
                </c:pt>
                <c:pt idx="36">
                  <c:v>44368</c:v>
                </c:pt>
                <c:pt idx="37">
                  <c:v>44398</c:v>
                </c:pt>
                <c:pt idx="38">
                  <c:v>44429</c:v>
                </c:pt>
                <c:pt idx="39">
                  <c:v>44460</c:v>
                </c:pt>
                <c:pt idx="40" formatCode="mmm\-yy">
                  <c:v>44470</c:v>
                </c:pt>
                <c:pt idx="41" formatCode="mmm\-yy">
                  <c:v>44521</c:v>
                </c:pt>
                <c:pt idx="42" formatCode="mmm\-yy">
                  <c:v>44551</c:v>
                </c:pt>
                <c:pt idx="43" formatCode="mmm\-yy">
                  <c:v>44583</c:v>
                </c:pt>
                <c:pt idx="44" formatCode="mmm\-yy">
                  <c:v>44613</c:v>
                </c:pt>
                <c:pt idx="45" formatCode="mmm\-yy">
                  <c:v>44642</c:v>
                </c:pt>
                <c:pt idx="46" formatCode="mmm\-yy">
                  <c:v>44652</c:v>
                </c:pt>
              </c:numCache>
            </c:numRef>
          </c:cat>
          <c:val>
            <c:numRef>
              <c:f>Analysis!$S$3:$S$49</c:f>
              <c:numCache>
                <c:formatCode>General</c:formatCode>
                <c:ptCount val="47"/>
                <c:pt idx="0">
                  <c:v>0</c:v>
                </c:pt>
                <c:pt idx="1">
                  <c:v>0</c:v>
                </c:pt>
                <c:pt idx="2">
                  <c:v>0</c:v>
                </c:pt>
                <c:pt idx="3">
                  <c:v>0</c:v>
                </c:pt>
                <c:pt idx="4">
                  <c:v>0</c:v>
                </c:pt>
                <c:pt idx="5">
                  <c:v>0</c:v>
                </c:pt>
                <c:pt idx="6">
                  <c:v>0</c:v>
                </c:pt>
                <c:pt idx="7">
                  <c:v>0</c:v>
                </c:pt>
                <c:pt idx="8">
                  <c:v>0</c:v>
                </c:pt>
                <c:pt idx="9">
                  <c:v>0</c:v>
                </c:pt>
                <c:pt idx="10">
                  <c:v>0</c:v>
                </c:pt>
                <c:pt idx="11">
                  <c:v>0</c:v>
                </c:pt>
                <c:pt idx="12">
                  <c:v>0</c:v>
                </c:pt>
                <c:pt idx="13">
                  <c:v>0.13</c:v>
                </c:pt>
                <c:pt idx="14">
                  <c:v>0.15</c:v>
                </c:pt>
                <c:pt idx="15">
                  <c:v>0.62</c:v>
                </c:pt>
                <c:pt idx="16">
                  <c:v>3.95</c:v>
                </c:pt>
                <c:pt idx="17" formatCode="0.00">
                  <c:v>5.95</c:v>
                </c:pt>
                <c:pt idx="18" formatCode="0.00">
                  <c:v>4.68</c:v>
                </c:pt>
                <c:pt idx="19" formatCode="0.00">
                  <c:v>6.58</c:v>
                </c:pt>
                <c:pt idx="20" formatCode="0.00">
                  <c:v>10.55</c:v>
                </c:pt>
                <c:pt idx="21" formatCode="0.00">
                  <c:v>9.77</c:v>
                </c:pt>
                <c:pt idx="22" formatCode="0.00">
                  <c:v>9.35</c:v>
                </c:pt>
                <c:pt idx="23" formatCode="0.00">
                  <c:v>8.56</c:v>
                </c:pt>
                <c:pt idx="24" formatCode="0.00">
                  <c:v>11</c:v>
                </c:pt>
                <c:pt idx="25" formatCode="0.00">
                  <c:v>11.52</c:v>
                </c:pt>
                <c:pt idx="26" formatCode="0.00">
                  <c:v>10.5</c:v>
                </c:pt>
                <c:pt idx="27" formatCode="0.00">
                  <c:v>10.77</c:v>
                </c:pt>
                <c:pt idx="28" formatCode="0.00">
                  <c:v>8.27</c:v>
                </c:pt>
                <c:pt idx="29" formatCode="0.00">
                  <c:v>7.57</c:v>
                </c:pt>
                <c:pt idx="30" formatCode="0.00">
                  <c:v>9.65</c:v>
                </c:pt>
                <c:pt idx="31" formatCode="0.00">
                  <c:v>7.2</c:v>
                </c:pt>
                <c:pt idx="32" formatCode="0.00">
                  <c:v>6.06</c:v>
                </c:pt>
                <c:pt idx="33" formatCode="0.00">
                  <c:v>6.7</c:v>
                </c:pt>
                <c:pt idx="34" formatCode="0.00">
                  <c:v>5.3</c:v>
                </c:pt>
                <c:pt idx="35" formatCode="0.00">
                  <c:v>5.94</c:v>
                </c:pt>
                <c:pt idx="36" formatCode="0.00">
                  <c:v>5.95</c:v>
                </c:pt>
                <c:pt idx="37" formatCode="0.00">
                  <c:v>7.35</c:v>
                </c:pt>
                <c:pt idx="38" formatCode="0.00">
                  <c:v>6.76</c:v>
                </c:pt>
                <c:pt idx="39" formatCode="0.00">
                  <c:v>7</c:v>
                </c:pt>
                <c:pt idx="40" formatCode="0.00">
                  <c:v>7.57</c:v>
                </c:pt>
                <c:pt idx="41" formatCode="0.00">
                  <c:v>6.5</c:v>
                </c:pt>
                <c:pt idx="42" formatCode="0.00">
                  <c:v>5.33</c:v>
                </c:pt>
                <c:pt idx="43" formatCode="0.00">
                  <c:v>5.95</c:v>
                </c:pt>
                <c:pt idx="44" formatCode="0.00">
                  <c:v>8</c:v>
                </c:pt>
                <c:pt idx="45" formatCode="0.00">
                  <c:v>6.39</c:v>
                </c:pt>
                <c:pt idx="46" formatCode="0.00">
                  <c:v>6.72</c:v>
                </c:pt>
              </c:numCache>
            </c:numRef>
          </c:val>
          <c:extLst>
            <c:ext xmlns:c16="http://schemas.microsoft.com/office/drawing/2014/chart" uri="{C3380CC4-5D6E-409C-BE32-E72D297353CC}">
              <c16:uniqueId val="{00000002-EC67-4D92-AD7D-BAAF17267252}"/>
            </c:ext>
          </c:extLst>
        </c:ser>
        <c:dLbls>
          <c:showLegendKey val="0"/>
          <c:showVal val="0"/>
          <c:showCatName val="0"/>
          <c:showSerName val="0"/>
          <c:showPercent val="0"/>
          <c:showBubbleSize val="0"/>
        </c:dLbls>
        <c:gapWidth val="150"/>
        <c:overlap val="100"/>
        <c:axId val="1246174728"/>
        <c:axId val="1246175712"/>
      </c:barChart>
      <c:dateAx>
        <c:axId val="1246174728"/>
        <c:scaling>
          <c:orientation val="minMax"/>
        </c:scaling>
        <c:delete val="0"/>
        <c:axPos val="b"/>
        <c:numFmt formatCode="[$-409]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6175712"/>
        <c:crosses val="autoZero"/>
        <c:auto val="1"/>
        <c:lblOffset val="100"/>
        <c:baseTimeUnit val="months"/>
      </c:dateAx>
      <c:valAx>
        <c:axId val="12461757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6174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70472440944882"/>
          <c:y val="0"/>
          <c:w val="0.55836832895888011"/>
          <c:h val="0.80573749381381865"/>
        </c:manualLayout>
      </c:layout>
      <c:pieChart>
        <c:varyColors val="1"/>
        <c:ser>
          <c:idx val="0"/>
          <c:order val="0"/>
          <c:spPr>
            <a:ln>
              <a:noFill/>
            </a:ln>
          </c:spPr>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E141-4643-BA57-9EED5E1CCC7B}"/>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E141-4643-BA57-9EED5E1CCC7B}"/>
              </c:ext>
            </c:extLst>
          </c:dPt>
          <c:dPt>
            <c:idx val="2"/>
            <c:bubble3D val="0"/>
            <c:spPr>
              <a:solidFill>
                <a:srgbClr val="FFC000"/>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E141-4643-BA57-9EED5E1CCC7B}"/>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E141-4643-BA57-9EED5E1CCC7B}"/>
              </c:ext>
            </c:extLst>
          </c:dPt>
          <c:dLbls>
            <c:dLbl>
              <c:idx val="0"/>
              <c:layout>
                <c:manualLayout>
                  <c:x val="-0.19431036745406824"/>
                  <c:y val="-8.0167860136752481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E141-4643-BA57-9EED5E1CCC7B}"/>
                </c:ext>
              </c:extLst>
            </c:dLbl>
            <c:dLbl>
              <c:idx val="1"/>
              <c:layout>
                <c:manualLayout>
                  <c:x val="0.10911745406824153"/>
                  <c:y val="-0.17185558927795908"/>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E141-4643-BA57-9EED5E1CCC7B}"/>
                </c:ext>
              </c:extLst>
            </c:dLbl>
            <c:dLbl>
              <c:idx val="2"/>
              <c:layout>
                <c:manualLayout>
                  <c:x val="0.13755468066491688"/>
                  <c:y val="6.2596895799456626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E141-4643-BA57-9EED5E1CCC7B}"/>
                </c:ext>
              </c:extLst>
            </c:dLbl>
            <c:dLbl>
              <c:idx val="3"/>
              <c:layout>
                <c:manualLayout>
                  <c:x val="7.2053587051618503E-2"/>
                  <c:y val="0.13411798941531747"/>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E141-4643-BA57-9EED5E1CCC7B}"/>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'Pricing sheet'!$E$55:$E$58</c:f>
              <c:strCache>
                <c:ptCount val="4"/>
                <c:pt idx="0">
                  <c:v>Supplier</c:v>
                </c:pt>
                <c:pt idx="1">
                  <c:v>Trader</c:v>
                </c:pt>
                <c:pt idx="2">
                  <c:v>Buyer</c:v>
                </c:pt>
                <c:pt idx="3">
                  <c:v>Broker</c:v>
                </c:pt>
              </c:strCache>
            </c:strRef>
          </c:cat>
          <c:val>
            <c:numRef>
              <c:f>'Pricing sheet'!$F$55:$F$58</c:f>
              <c:numCache>
                <c:formatCode>General</c:formatCode>
                <c:ptCount val="4"/>
                <c:pt idx="0">
                  <c:v>50</c:v>
                </c:pt>
                <c:pt idx="1">
                  <c:v>20</c:v>
                </c:pt>
                <c:pt idx="2">
                  <c:v>20</c:v>
                </c:pt>
                <c:pt idx="3">
                  <c:v>10</c:v>
                </c:pt>
              </c:numCache>
            </c:numRef>
          </c:val>
          <c:extLst>
            <c:ext xmlns:c16="http://schemas.microsoft.com/office/drawing/2014/chart" uri="{C3380CC4-5D6E-409C-BE32-E72D297353CC}">
              <c16:uniqueId val="{00000008-E141-4643-BA57-9EED5E1CCC7B}"/>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0.14888867016622923"/>
          <c:y val="0.8738801749300581"/>
          <c:w val="0.61888910761154858"/>
          <c:h val="8.202750199472785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'East of Suez'!$B$1</c:f>
              <c:strCache>
                <c:ptCount val="1"/>
                <c:pt idx="0">
                  <c:v>Singapore</c:v>
                </c:pt>
              </c:strCache>
            </c:strRef>
          </c:tx>
          <c:spPr>
            <a:solidFill>
              <a:schemeClr val="accent1"/>
            </a:solidFill>
            <a:ln>
              <a:noFill/>
            </a:ln>
            <a:effectLst/>
          </c:spPr>
          <c:invertIfNegative val="0"/>
          <c:cat>
            <c:numRef>
              <c:f>'East of Suez'!$A$2:$A$48</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formatCode="d\-mmm">
                  <c:v>43696</c:v>
                </c:pt>
                <c:pt idx="15" formatCode="d\-mmm">
                  <c:v>43727</c:v>
                </c:pt>
                <c:pt idx="16" formatCode="d\-mmm">
                  <c:v>43757</c:v>
                </c:pt>
                <c:pt idx="17" formatCode="d\-mmm">
                  <c:v>43788</c:v>
                </c:pt>
                <c:pt idx="18" formatCode="d\-mmm">
                  <c:v>43818</c:v>
                </c:pt>
                <c:pt idx="19" formatCode="d\-mmm">
                  <c:v>43850</c:v>
                </c:pt>
                <c:pt idx="20" formatCode="d\-mmm">
                  <c:v>43881</c:v>
                </c:pt>
                <c:pt idx="21" formatCode="d\-mmm">
                  <c:v>43910</c:v>
                </c:pt>
                <c:pt idx="22" formatCode="d\-mmm">
                  <c:v>43941</c:v>
                </c:pt>
                <c:pt idx="23" formatCode="d\-mmm">
                  <c:v>43971</c:v>
                </c:pt>
                <c:pt idx="24" formatCode="d\-mmm">
                  <c:v>44002</c:v>
                </c:pt>
                <c:pt idx="25" formatCode="d\-mmm">
                  <c:v>44032</c:v>
                </c:pt>
                <c:pt idx="26" formatCode="d\-mmm">
                  <c:v>44063</c:v>
                </c:pt>
                <c:pt idx="27" formatCode="d\-mmm">
                  <c:v>44094</c:v>
                </c:pt>
                <c:pt idx="28" formatCode="d\-mmm">
                  <c:v>44124</c:v>
                </c:pt>
                <c:pt idx="29" formatCode="d\-mmm">
                  <c:v>44155</c:v>
                </c:pt>
                <c:pt idx="30" formatCode="d\-mmm">
                  <c:v>44185</c:v>
                </c:pt>
                <c:pt idx="31" formatCode="d\-mmm">
                  <c:v>44217</c:v>
                </c:pt>
                <c:pt idx="32" formatCode="d\-mmm">
                  <c:v>44248</c:v>
                </c:pt>
                <c:pt idx="33" formatCode="d\-mmm">
                  <c:v>44276</c:v>
                </c:pt>
                <c:pt idx="34" formatCode="d\-mmm">
                  <c:v>44307</c:v>
                </c:pt>
                <c:pt idx="35" formatCode="d\-mmm">
                  <c:v>44337</c:v>
                </c:pt>
                <c:pt idx="36" formatCode="d\-mmm">
                  <c:v>44368</c:v>
                </c:pt>
                <c:pt idx="37" formatCode="d\-mmm">
                  <c:v>44398</c:v>
                </c:pt>
                <c:pt idx="38" formatCode="d\-mmm">
                  <c:v>44429</c:v>
                </c:pt>
                <c:pt idx="39" formatCode="d\-mmm">
                  <c:v>44460</c:v>
                </c:pt>
                <c:pt idx="40" formatCode="d\-mmm">
                  <c:v>44490</c:v>
                </c:pt>
                <c:pt idx="41" formatCode="d\-mmm">
                  <c:v>44521</c:v>
                </c:pt>
                <c:pt idx="42" formatCode="d\-mmm">
                  <c:v>44551</c:v>
                </c:pt>
                <c:pt idx="43" formatCode="d\-mmm">
                  <c:v>44583</c:v>
                </c:pt>
                <c:pt idx="44" formatCode="d\-mmm">
                  <c:v>44614</c:v>
                </c:pt>
                <c:pt idx="45" formatCode="d\-mmm">
                  <c:v>44642</c:v>
                </c:pt>
                <c:pt idx="46" formatCode="d\-mmm">
                  <c:v>44673</c:v>
                </c:pt>
              </c:numCache>
            </c:numRef>
          </c:cat>
          <c:val>
            <c:numRef>
              <c:f>'East of Suez'!$B$2:$B$48</c:f>
              <c:numCache>
                <c:formatCode>General</c:formatCode>
                <c:ptCount val="47"/>
                <c:pt idx="0">
                  <c:v>5.65</c:v>
                </c:pt>
                <c:pt idx="1">
                  <c:v>9.5500000000000007</c:v>
                </c:pt>
                <c:pt idx="2">
                  <c:v>11.53</c:v>
                </c:pt>
                <c:pt idx="3">
                  <c:v>15.6</c:v>
                </c:pt>
                <c:pt idx="4">
                  <c:v>17.04</c:v>
                </c:pt>
                <c:pt idx="5">
                  <c:v>18.940000000000001</c:v>
                </c:pt>
                <c:pt idx="6">
                  <c:v>17.079999999999998</c:v>
                </c:pt>
                <c:pt idx="7">
                  <c:v>21.56</c:v>
                </c:pt>
                <c:pt idx="8">
                  <c:v>17.420000000000002</c:v>
                </c:pt>
                <c:pt idx="9">
                  <c:v>19.34</c:v>
                </c:pt>
                <c:pt idx="10">
                  <c:v>27</c:v>
                </c:pt>
                <c:pt idx="11">
                  <c:v>21.02</c:v>
                </c:pt>
                <c:pt idx="12">
                  <c:v>19.579999999999998</c:v>
                </c:pt>
                <c:pt idx="13">
                  <c:v>21.17</c:v>
                </c:pt>
                <c:pt idx="14">
                  <c:v>25.45</c:v>
                </c:pt>
                <c:pt idx="15">
                  <c:v>20.68</c:v>
                </c:pt>
                <c:pt idx="16">
                  <c:v>23.72</c:v>
                </c:pt>
                <c:pt idx="17">
                  <c:v>15</c:v>
                </c:pt>
                <c:pt idx="18">
                  <c:v>12.16</c:v>
                </c:pt>
                <c:pt idx="19">
                  <c:v>13.379999999999999</c:v>
                </c:pt>
                <c:pt idx="20">
                  <c:v>16.25</c:v>
                </c:pt>
                <c:pt idx="21">
                  <c:v>16.54</c:v>
                </c:pt>
                <c:pt idx="22">
                  <c:v>17.350000000000001</c:v>
                </c:pt>
                <c:pt idx="23">
                  <c:v>14.84</c:v>
                </c:pt>
                <c:pt idx="24">
                  <c:v>17.64</c:v>
                </c:pt>
                <c:pt idx="25">
                  <c:v>19.47</c:v>
                </c:pt>
                <c:pt idx="26">
                  <c:v>17.45</c:v>
                </c:pt>
                <c:pt idx="27">
                  <c:v>16.63</c:v>
                </c:pt>
                <c:pt idx="28">
                  <c:v>14</c:v>
                </c:pt>
                <c:pt idx="29">
                  <c:v>12</c:v>
                </c:pt>
                <c:pt idx="30">
                  <c:v>14</c:v>
                </c:pt>
                <c:pt idx="31">
                  <c:v>9.9</c:v>
                </c:pt>
                <c:pt idx="32">
                  <c:v>10.4</c:v>
                </c:pt>
                <c:pt idx="33">
                  <c:v>9.7899999999999991</c:v>
                </c:pt>
                <c:pt idx="34">
                  <c:v>8.25</c:v>
                </c:pt>
                <c:pt idx="35">
                  <c:v>9.6300000000000008</c:v>
                </c:pt>
                <c:pt idx="36">
                  <c:v>10.039999999999999</c:v>
                </c:pt>
                <c:pt idx="37">
                  <c:v>11.1</c:v>
                </c:pt>
                <c:pt idx="38">
                  <c:v>11.61</c:v>
                </c:pt>
                <c:pt idx="39">
                  <c:v>11.46</c:v>
                </c:pt>
                <c:pt idx="40">
                  <c:v>12.23</c:v>
                </c:pt>
                <c:pt idx="41">
                  <c:v>9.9</c:v>
                </c:pt>
                <c:pt idx="42">
                  <c:v>9.52</c:v>
                </c:pt>
                <c:pt idx="43">
                  <c:v>10.1</c:v>
                </c:pt>
                <c:pt idx="44">
                  <c:v>12.17</c:v>
                </c:pt>
                <c:pt idx="45">
                  <c:v>10.52</c:v>
                </c:pt>
                <c:pt idx="46">
                  <c:v>10.94</c:v>
                </c:pt>
              </c:numCache>
            </c:numRef>
          </c:val>
          <c:extLst>
            <c:ext xmlns:c16="http://schemas.microsoft.com/office/drawing/2014/chart" uri="{C3380CC4-5D6E-409C-BE32-E72D297353CC}">
              <c16:uniqueId val="{00000000-C34B-4A6A-93E2-C408A549F324}"/>
            </c:ext>
          </c:extLst>
        </c:ser>
        <c:ser>
          <c:idx val="1"/>
          <c:order val="1"/>
          <c:tx>
            <c:strRef>
              <c:f>'East of Suez'!$C$1</c:f>
              <c:strCache>
                <c:ptCount val="1"/>
                <c:pt idx="0">
                  <c:v>Fujairah</c:v>
                </c:pt>
              </c:strCache>
            </c:strRef>
          </c:tx>
          <c:spPr>
            <a:solidFill>
              <a:schemeClr val="accent2"/>
            </a:solidFill>
            <a:ln>
              <a:noFill/>
            </a:ln>
            <a:effectLst/>
          </c:spPr>
          <c:invertIfNegative val="0"/>
          <c:cat>
            <c:numRef>
              <c:f>'East of Suez'!$A$2:$A$48</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formatCode="d\-mmm">
                  <c:v>43696</c:v>
                </c:pt>
                <c:pt idx="15" formatCode="d\-mmm">
                  <c:v>43727</c:v>
                </c:pt>
                <c:pt idx="16" formatCode="d\-mmm">
                  <c:v>43757</c:v>
                </c:pt>
                <c:pt idx="17" formatCode="d\-mmm">
                  <c:v>43788</c:v>
                </c:pt>
                <c:pt idx="18" formatCode="d\-mmm">
                  <c:v>43818</c:v>
                </c:pt>
                <c:pt idx="19" formatCode="d\-mmm">
                  <c:v>43850</c:v>
                </c:pt>
                <c:pt idx="20" formatCode="d\-mmm">
                  <c:v>43881</c:v>
                </c:pt>
                <c:pt idx="21" formatCode="d\-mmm">
                  <c:v>43910</c:v>
                </c:pt>
                <c:pt idx="22" formatCode="d\-mmm">
                  <c:v>43941</c:v>
                </c:pt>
                <c:pt idx="23" formatCode="d\-mmm">
                  <c:v>43971</c:v>
                </c:pt>
                <c:pt idx="24" formatCode="d\-mmm">
                  <c:v>44002</c:v>
                </c:pt>
                <c:pt idx="25" formatCode="d\-mmm">
                  <c:v>44032</c:v>
                </c:pt>
                <c:pt idx="26" formatCode="d\-mmm">
                  <c:v>44063</c:v>
                </c:pt>
                <c:pt idx="27" formatCode="d\-mmm">
                  <c:v>44094</c:v>
                </c:pt>
                <c:pt idx="28" formatCode="d\-mmm">
                  <c:v>44124</c:v>
                </c:pt>
                <c:pt idx="29" formatCode="d\-mmm">
                  <c:v>44155</c:v>
                </c:pt>
                <c:pt idx="30" formatCode="d\-mmm">
                  <c:v>44185</c:v>
                </c:pt>
                <c:pt idx="31" formatCode="d\-mmm">
                  <c:v>44217</c:v>
                </c:pt>
                <c:pt idx="32" formatCode="d\-mmm">
                  <c:v>44248</c:v>
                </c:pt>
                <c:pt idx="33" formatCode="d\-mmm">
                  <c:v>44276</c:v>
                </c:pt>
                <c:pt idx="34" formatCode="d\-mmm">
                  <c:v>44307</c:v>
                </c:pt>
                <c:pt idx="35" formatCode="d\-mmm">
                  <c:v>44337</c:v>
                </c:pt>
                <c:pt idx="36" formatCode="d\-mmm">
                  <c:v>44368</c:v>
                </c:pt>
                <c:pt idx="37" formatCode="d\-mmm">
                  <c:v>44398</c:v>
                </c:pt>
                <c:pt idx="38" formatCode="d\-mmm">
                  <c:v>44429</c:v>
                </c:pt>
                <c:pt idx="39" formatCode="d\-mmm">
                  <c:v>44460</c:v>
                </c:pt>
                <c:pt idx="40" formatCode="d\-mmm">
                  <c:v>44490</c:v>
                </c:pt>
                <c:pt idx="41" formatCode="d\-mmm">
                  <c:v>44521</c:v>
                </c:pt>
                <c:pt idx="42" formatCode="d\-mmm">
                  <c:v>44551</c:v>
                </c:pt>
                <c:pt idx="43" formatCode="d\-mmm">
                  <c:v>44583</c:v>
                </c:pt>
                <c:pt idx="44" formatCode="d\-mmm">
                  <c:v>44614</c:v>
                </c:pt>
                <c:pt idx="45" formatCode="d\-mmm">
                  <c:v>44642</c:v>
                </c:pt>
                <c:pt idx="46" formatCode="d\-mmm">
                  <c:v>44673</c:v>
                </c:pt>
              </c:numCache>
            </c:numRef>
          </c:cat>
          <c:val>
            <c:numRef>
              <c:f>'East of Suez'!$C$2:$C$48</c:f>
              <c:numCache>
                <c:formatCode>General</c:formatCode>
                <c:ptCount val="47"/>
                <c:pt idx="0">
                  <c:v>0</c:v>
                </c:pt>
                <c:pt idx="1">
                  <c:v>0</c:v>
                </c:pt>
                <c:pt idx="2">
                  <c:v>0</c:v>
                </c:pt>
                <c:pt idx="3">
                  <c:v>0</c:v>
                </c:pt>
                <c:pt idx="4">
                  <c:v>0</c:v>
                </c:pt>
                <c:pt idx="5">
                  <c:v>0</c:v>
                </c:pt>
                <c:pt idx="6">
                  <c:v>0</c:v>
                </c:pt>
                <c:pt idx="7">
                  <c:v>0</c:v>
                </c:pt>
                <c:pt idx="8">
                  <c:v>4.9800000000000004</c:v>
                </c:pt>
                <c:pt idx="9">
                  <c:v>6.25</c:v>
                </c:pt>
                <c:pt idx="10">
                  <c:v>11.05</c:v>
                </c:pt>
                <c:pt idx="11">
                  <c:v>11.4</c:v>
                </c:pt>
                <c:pt idx="12">
                  <c:v>13.85</c:v>
                </c:pt>
                <c:pt idx="13">
                  <c:v>11.16</c:v>
                </c:pt>
                <c:pt idx="14">
                  <c:v>9.7799999999999994</c:v>
                </c:pt>
                <c:pt idx="15">
                  <c:v>10.3</c:v>
                </c:pt>
                <c:pt idx="16">
                  <c:v>13.9</c:v>
                </c:pt>
                <c:pt idx="17">
                  <c:v>14.69</c:v>
                </c:pt>
                <c:pt idx="18">
                  <c:v>10.88</c:v>
                </c:pt>
                <c:pt idx="19">
                  <c:v>10</c:v>
                </c:pt>
                <c:pt idx="20">
                  <c:v>10</c:v>
                </c:pt>
                <c:pt idx="21">
                  <c:v>10</c:v>
                </c:pt>
                <c:pt idx="22">
                  <c:v>11</c:v>
                </c:pt>
                <c:pt idx="23">
                  <c:v>10</c:v>
                </c:pt>
                <c:pt idx="24">
                  <c:v>10</c:v>
                </c:pt>
                <c:pt idx="25">
                  <c:v>10</c:v>
                </c:pt>
                <c:pt idx="26">
                  <c:v>9</c:v>
                </c:pt>
                <c:pt idx="27">
                  <c:v>13</c:v>
                </c:pt>
                <c:pt idx="28">
                  <c:v>12</c:v>
                </c:pt>
                <c:pt idx="29">
                  <c:v>11.76</c:v>
                </c:pt>
                <c:pt idx="30">
                  <c:v>10.35</c:v>
                </c:pt>
                <c:pt idx="31">
                  <c:v>13</c:v>
                </c:pt>
                <c:pt idx="32">
                  <c:v>11.05</c:v>
                </c:pt>
                <c:pt idx="33">
                  <c:v>8.91</c:v>
                </c:pt>
                <c:pt idx="34">
                  <c:v>12</c:v>
                </c:pt>
                <c:pt idx="35">
                  <c:v>12.52</c:v>
                </c:pt>
                <c:pt idx="36">
                  <c:v>11.04</c:v>
                </c:pt>
                <c:pt idx="37">
                  <c:v>12.77</c:v>
                </c:pt>
                <c:pt idx="38">
                  <c:v>11.67</c:v>
                </c:pt>
                <c:pt idx="39">
                  <c:v>12.7</c:v>
                </c:pt>
                <c:pt idx="40">
                  <c:v>13.45</c:v>
                </c:pt>
                <c:pt idx="41">
                  <c:v>13.5</c:v>
                </c:pt>
                <c:pt idx="42">
                  <c:v>11.2</c:v>
                </c:pt>
                <c:pt idx="43">
                  <c:v>13.6</c:v>
                </c:pt>
                <c:pt idx="44">
                  <c:v>11.75</c:v>
                </c:pt>
                <c:pt idx="45">
                  <c:v>11</c:v>
                </c:pt>
                <c:pt idx="46">
                  <c:v>14.85</c:v>
                </c:pt>
              </c:numCache>
            </c:numRef>
          </c:val>
          <c:extLst>
            <c:ext xmlns:c16="http://schemas.microsoft.com/office/drawing/2014/chart" uri="{C3380CC4-5D6E-409C-BE32-E72D297353CC}">
              <c16:uniqueId val="{00000001-C34B-4A6A-93E2-C408A549F324}"/>
            </c:ext>
          </c:extLst>
        </c:ser>
        <c:ser>
          <c:idx val="2"/>
          <c:order val="2"/>
          <c:tx>
            <c:strRef>
              <c:f>'East of Suez'!$D$1</c:f>
              <c:strCache>
                <c:ptCount val="1"/>
                <c:pt idx="0">
                  <c:v>China</c:v>
                </c:pt>
              </c:strCache>
            </c:strRef>
          </c:tx>
          <c:spPr>
            <a:solidFill>
              <a:schemeClr val="accent3"/>
            </a:solidFill>
            <a:ln>
              <a:noFill/>
            </a:ln>
            <a:effectLst/>
          </c:spPr>
          <c:invertIfNegative val="0"/>
          <c:cat>
            <c:numRef>
              <c:f>'East of Suez'!$A$2:$A$48</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formatCode="d\-mmm">
                  <c:v>43696</c:v>
                </c:pt>
                <c:pt idx="15" formatCode="d\-mmm">
                  <c:v>43727</c:v>
                </c:pt>
                <c:pt idx="16" formatCode="d\-mmm">
                  <c:v>43757</c:v>
                </c:pt>
                <c:pt idx="17" formatCode="d\-mmm">
                  <c:v>43788</c:v>
                </c:pt>
                <c:pt idx="18" formatCode="d\-mmm">
                  <c:v>43818</c:v>
                </c:pt>
                <c:pt idx="19" formatCode="d\-mmm">
                  <c:v>43850</c:v>
                </c:pt>
                <c:pt idx="20" formatCode="d\-mmm">
                  <c:v>43881</c:v>
                </c:pt>
                <c:pt idx="21" formatCode="d\-mmm">
                  <c:v>43910</c:v>
                </c:pt>
                <c:pt idx="22" formatCode="d\-mmm">
                  <c:v>43941</c:v>
                </c:pt>
                <c:pt idx="23" formatCode="d\-mmm">
                  <c:v>43971</c:v>
                </c:pt>
                <c:pt idx="24" formatCode="d\-mmm">
                  <c:v>44002</c:v>
                </c:pt>
                <c:pt idx="25" formatCode="d\-mmm">
                  <c:v>44032</c:v>
                </c:pt>
                <c:pt idx="26" formatCode="d\-mmm">
                  <c:v>44063</c:v>
                </c:pt>
                <c:pt idx="27" formatCode="d\-mmm">
                  <c:v>44094</c:v>
                </c:pt>
                <c:pt idx="28" formatCode="d\-mmm">
                  <c:v>44124</c:v>
                </c:pt>
                <c:pt idx="29" formatCode="d\-mmm">
                  <c:v>44155</c:v>
                </c:pt>
                <c:pt idx="30" formatCode="d\-mmm">
                  <c:v>44185</c:v>
                </c:pt>
                <c:pt idx="31" formatCode="d\-mmm">
                  <c:v>44217</c:v>
                </c:pt>
                <c:pt idx="32" formatCode="d\-mmm">
                  <c:v>44248</c:v>
                </c:pt>
                <c:pt idx="33" formatCode="d\-mmm">
                  <c:v>44276</c:v>
                </c:pt>
                <c:pt idx="34" formatCode="d\-mmm">
                  <c:v>44307</c:v>
                </c:pt>
                <c:pt idx="35" formatCode="d\-mmm">
                  <c:v>44337</c:v>
                </c:pt>
                <c:pt idx="36" formatCode="d\-mmm">
                  <c:v>44368</c:v>
                </c:pt>
                <c:pt idx="37" formatCode="d\-mmm">
                  <c:v>44398</c:v>
                </c:pt>
                <c:pt idx="38" formatCode="d\-mmm">
                  <c:v>44429</c:v>
                </c:pt>
                <c:pt idx="39" formatCode="d\-mmm">
                  <c:v>44460</c:v>
                </c:pt>
                <c:pt idx="40" formatCode="d\-mmm">
                  <c:v>44490</c:v>
                </c:pt>
                <c:pt idx="41" formatCode="d\-mmm">
                  <c:v>44521</c:v>
                </c:pt>
                <c:pt idx="42" formatCode="d\-mmm">
                  <c:v>44551</c:v>
                </c:pt>
                <c:pt idx="43" formatCode="d\-mmm">
                  <c:v>44583</c:v>
                </c:pt>
                <c:pt idx="44" formatCode="d\-mmm">
                  <c:v>44614</c:v>
                </c:pt>
                <c:pt idx="45" formatCode="d\-mmm">
                  <c:v>44642</c:v>
                </c:pt>
                <c:pt idx="46" formatCode="d\-mmm">
                  <c:v>44673</c:v>
                </c:pt>
              </c:numCache>
            </c:numRef>
          </c:cat>
          <c:val>
            <c:numRef>
              <c:f>'East of Suez'!$D$2:$D$48</c:f>
              <c:numCache>
                <c:formatCode>General</c:formatCode>
                <c:ptCount val="47"/>
                <c:pt idx="0">
                  <c:v>0</c:v>
                </c:pt>
                <c:pt idx="1">
                  <c:v>0</c:v>
                </c:pt>
                <c:pt idx="2">
                  <c:v>0</c:v>
                </c:pt>
                <c:pt idx="3">
                  <c:v>0</c:v>
                </c:pt>
                <c:pt idx="4">
                  <c:v>0</c:v>
                </c:pt>
                <c:pt idx="5">
                  <c:v>0</c:v>
                </c:pt>
                <c:pt idx="6">
                  <c:v>0</c:v>
                </c:pt>
                <c:pt idx="7">
                  <c:v>0</c:v>
                </c:pt>
                <c:pt idx="8">
                  <c:v>0</c:v>
                </c:pt>
                <c:pt idx="9">
                  <c:v>0</c:v>
                </c:pt>
                <c:pt idx="10">
                  <c:v>0</c:v>
                </c:pt>
                <c:pt idx="11">
                  <c:v>1.95</c:v>
                </c:pt>
                <c:pt idx="12">
                  <c:v>3.75</c:v>
                </c:pt>
                <c:pt idx="13">
                  <c:v>2.2200000000000002</c:v>
                </c:pt>
                <c:pt idx="14">
                  <c:v>4.32</c:v>
                </c:pt>
                <c:pt idx="15">
                  <c:v>6.95</c:v>
                </c:pt>
                <c:pt idx="16">
                  <c:v>11.56</c:v>
                </c:pt>
                <c:pt idx="17">
                  <c:v>18.27</c:v>
                </c:pt>
                <c:pt idx="18">
                  <c:v>0.24</c:v>
                </c:pt>
                <c:pt idx="19">
                  <c:v>9</c:v>
                </c:pt>
                <c:pt idx="20">
                  <c:v>10</c:v>
                </c:pt>
                <c:pt idx="21">
                  <c:v>12</c:v>
                </c:pt>
                <c:pt idx="22">
                  <c:v>11</c:v>
                </c:pt>
                <c:pt idx="23">
                  <c:v>16</c:v>
                </c:pt>
                <c:pt idx="24">
                  <c:v>15</c:v>
                </c:pt>
                <c:pt idx="25">
                  <c:v>14</c:v>
                </c:pt>
                <c:pt idx="26">
                  <c:v>13</c:v>
                </c:pt>
                <c:pt idx="27">
                  <c:v>13</c:v>
                </c:pt>
                <c:pt idx="28">
                  <c:v>9.6</c:v>
                </c:pt>
                <c:pt idx="29">
                  <c:v>11.5</c:v>
                </c:pt>
                <c:pt idx="30">
                  <c:v>11</c:v>
                </c:pt>
                <c:pt idx="31">
                  <c:v>12</c:v>
                </c:pt>
                <c:pt idx="32">
                  <c:v>10.5</c:v>
                </c:pt>
                <c:pt idx="33">
                  <c:v>8</c:v>
                </c:pt>
                <c:pt idx="34">
                  <c:v>6.5</c:v>
                </c:pt>
                <c:pt idx="35">
                  <c:v>9</c:v>
                </c:pt>
                <c:pt idx="36">
                  <c:v>5</c:v>
                </c:pt>
                <c:pt idx="37">
                  <c:v>8</c:v>
                </c:pt>
                <c:pt idx="38">
                  <c:v>10.199999999999999</c:v>
                </c:pt>
                <c:pt idx="39">
                  <c:v>7.5</c:v>
                </c:pt>
                <c:pt idx="40">
                  <c:v>8</c:v>
                </c:pt>
                <c:pt idx="41">
                  <c:v>8.9</c:v>
                </c:pt>
                <c:pt idx="42">
                  <c:v>8.1999999999999993</c:v>
                </c:pt>
                <c:pt idx="43">
                  <c:v>10</c:v>
                </c:pt>
                <c:pt idx="44">
                  <c:v>11.2</c:v>
                </c:pt>
                <c:pt idx="45">
                  <c:v>10.9</c:v>
                </c:pt>
                <c:pt idx="46">
                  <c:v>12.3</c:v>
                </c:pt>
              </c:numCache>
            </c:numRef>
          </c:val>
          <c:extLst>
            <c:ext xmlns:c16="http://schemas.microsoft.com/office/drawing/2014/chart" uri="{C3380CC4-5D6E-409C-BE32-E72D297353CC}">
              <c16:uniqueId val="{00000002-C34B-4A6A-93E2-C408A549F324}"/>
            </c:ext>
          </c:extLst>
        </c:ser>
        <c:ser>
          <c:idx val="3"/>
          <c:order val="3"/>
          <c:tx>
            <c:strRef>
              <c:f>'East of Suez'!$E$1</c:f>
              <c:strCache>
                <c:ptCount val="1"/>
                <c:pt idx="0">
                  <c:v>Tokyo</c:v>
                </c:pt>
              </c:strCache>
            </c:strRef>
          </c:tx>
          <c:spPr>
            <a:solidFill>
              <a:schemeClr val="accent4"/>
            </a:solidFill>
            <a:ln>
              <a:noFill/>
            </a:ln>
            <a:effectLst/>
          </c:spPr>
          <c:invertIfNegative val="0"/>
          <c:cat>
            <c:numRef>
              <c:f>'East of Suez'!$A$2:$A$48</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formatCode="d\-mmm">
                  <c:v>43696</c:v>
                </c:pt>
                <c:pt idx="15" formatCode="d\-mmm">
                  <c:v>43727</c:v>
                </c:pt>
                <c:pt idx="16" formatCode="d\-mmm">
                  <c:v>43757</c:v>
                </c:pt>
                <c:pt idx="17" formatCode="d\-mmm">
                  <c:v>43788</c:v>
                </c:pt>
                <c:pt idx="18" formatCode="d\-mmm">
                  <c:v>43818</c:v>
                </c:pt>
                <c:pt idx="19" formatCode="d\-mmm">
                  <c:v>43850</c:v>
                </c:pt>
                <c:pt idx="20" formatCode="d\-mmm">
                  <c:v>43881</c:v>
                </c:pt>
                <c:pt idx="21" formatCode="d\-mmm">
                  <c:v>43910</c:v>
                </c:pt>
                <c:pt idx="22" formatCode="d\-mmm">
                  <c:v>43941</c:v>
                </c:pt>
                <c:pt idx="23" formatCode="d\-mmm">
                  <c:v>43971</c:v>
                </c:pt>
                <c:pt idx="24" formatCode="d\-mmm">
                  <c:v>44002</c:v>
                </c:pt>
                <c:pt idx="25" formatCode="d\-mmm">
                  <c:v>44032</c:v>
                </c:pt>
                <c:pt idx="26" formatCode="d\-mmm">
                  <c:v>44063</c:v>
                </c:pt>
                <c:pt idx="27" formatCode="d\-mmm">
                  <c:v>44094</c:v>
                </c:pt>
                <c:pt idx="28" formatCode="d\-mmm">
                  <c:v>44124</c:v>
                </c:pt>
                <c:pt idx="29" formatCode="d\-mmm">
                  <c:v>44155</c:v>
                </c:pt>
                <c:pt idx="30" formatCode="d\-mmm">
                  <c:v>44185</c:v>
                </c:pt>
                <c:pt idx="31" formatCode="d\-mmm">
                  <c:v>44217</c:v>
                </c:pt>
                <c:pt idx="32" formatCode="d\-mmm">
                  <c:v>44248</c:v>
                </c:pt>
                <c:pt idx="33" formatCode="d\-mmm">
                  <c:v>44276</c:v>
                </c:pt>
                <c:pt idx="34" formatCode="d\-mmm">
                  <c:v>44307</c:v>
                </c:pt>
                <c:pt idx="35" formatCode="d\-mmm">
                  <c:v>44337</c:v>
                </c:pt>
                <c:pt idx="36" formatCode="d\-mmm">
                  <c:v>44368</c:v>
                </c:pt>
                <c:pt idx="37" formatCode="d\-mmm">
                  <c:v>44398</c:v>
                </c:pt>
                <c:pt idx="38" formatCode="d\-mmm">
                  <c:v>44429</c:v>
                </c:pt>
                <c:pt idx="39" formatCode="d\-mmm">
                  <c:v>44460</c:v>
                </c:pt>
                <c:pt idx="40" formatCode="d\-mmm">
                  <c:v>44490</c:v>
                </c:pt>
                <c:pt idx="41" formatCode="d\-mmm">
                  <c:v>44521</c:v>
                </c:pt>
                <c:pt idx="42" formatCode="d\-mmm">
                  <c:v>44551</c:v>
                </c:pt>
                <c:pt idx="43" formatCode="d\-mmm">
                  <c:v>44583</c:v>
                </c:pt>
                <c:pt idx="44" formatCode="d\-mmm">
                  <c:v>44614</c:v>
                </c:pt>
                <c:pt idx="45" formatCode="d\-mmm">
                  <c:v>44642</c:v>
                </c:pt>
                <c:pt idx="46" formatCode="d\-mmm">
                  <c:v>44673</c:v>
                </c:pt>
              </c:numCache>
            </c:numRef>
          </c:cat>
          <c:val>
            <c:numRef>
              <c:f>'East of Suez'!$E$2:$E$48</c:f>
              <c:numCache>
                <c:formatCode>General</c:formatCode>
                <c:ptCount val="4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0.8</c:v>
                </c:pt>
                <c:pt idx="20">
                  <c:v>0.62</c:v>
                </c:pt>
                <c:pt idx="21">
                  <c:v>1.61</c:v>
                </c:pt>
                <c:pt idx="22">
                  <c:v>1.1299999999999999</c:v>
                </c:pt>
                <c:pt idx="23">
                  <c:v>1.07</c:v>
                </c:pt>
                <c:pt idx="24">
                  <c:v>1.53</c:v>
                </c:pt>
                <c:pt idx="25">
                  <c:v>2</c:v>
                </c:pt>
                <c:pt idx="26">
                  <c:v>1.65</c:v>
                </c:pt>
                <c:pt idx="27">
                  <c:v>1.33</c:v>
                </c:pt>
                <c:pt idx="28">
                  <c:v>2.33</c:v>
                </c:pt>
                <c:pt idx="29">
                  <c:v>2.4</c:v>
                </c:pt>
                <c:pt idx="30">
                  <c:v>1.8</c:v>
                </c:pt>
                <c:pt idx="31">
                  <c:v>1</c:v>
                </c:pt>
                <c:pt idx="32">
                  <c:v>1.7</c:v>
                </c:pt>
                <c:pt idx="33">
                  <c:v>1.74</c:v>
                </c:pt>
                <c:pt idx="34">
                  <c:v>1.3</c:v>
                </c:pt>
                <c:pt idx="35">
                  <c:v>1.67</c:v>
                </c:pt>
                <c:pt idx="36">
                  <c:v>1.6</c:v>
                </c:pt>
                <c:pt idx="37">
                  <c:v>1.1000000000000001</c:v>
                </c:pt>
                <c:pt idx="38">
                  <c:v>1.5</c:v>
                </c:pt>
                <c:pt idx="39">
                  <c:v>1</c:v>
                </c:pt>
                <c:pt idx="40">
                  <c:v>0.5</c:v>
                </c:pt>
                <c:pt idx="41">
                  <c:v>0.6</c:v>
                </c:pt>
                <c:pt idx="42">
                  <c:v>0.4</c:v>
                </c:pt>
                <c:pt idx="43">
                  <c:v>0.68</c:v>
                </c:pt>
                <c:pt idx="44">
                  <c:v>0.6</c:v>
                </c:pt>
                <c:pt idx="45">
                  <c:v>0.5</c:v>
                </c:pt>
                <c:pt idx="46">
                  <c:v>0.35</c:v>
                </c:pt>
              </c:numCache>
            </c:numRef>
          </c:val>
          <c:extLst>
            <c:ext xmlns:c16="http://schemas.microsoft.com/office/drawing/2014/chart" uri="{C3380CC4-5D6E-409C-BE32-E72D297353CC}">
              <c16:uniqueId val="{00000003-C34B-4A6A-93E2-C408A549F324}"/>
            </c:ext>
          </c:extLst>
        </c:ser>
        <c:ser>
          <c:idx val="4"/>
          <c:order val="4"/>
          <c:tx>
            <c:strRef>
              <c:f>'East of Suez'!$F$1</c:f>
              <c:strCache>
                <c:ptCount val="1"/>
                <c:pt idx="0">
                  <c:v>South Korea</c:v>
                </c:pt>
              </c:strCache>
            </c:strRef>
          </c:tx>
          <c:spPr>
            <a:solidFill>
              <a:schemeClr val="accent1">
                <a:lumMod val="60000"/>
                <a:lumOff val="40000"/>
              </a:schemeClr>
            </a:solidFill>
            <a:ln>
              <a:noFill/>
            </a:ln>
            <a:effectLst/>
          </c:spPr>
          <c:invertIfNegative val="0"/>
          <c:dPt>
            <c:idx val="30"/>
            <c:invertIfNegative val="0"/>
            <c:bubble3D val="0"/>
            <c:spPr>
              <a:solidFill>
                <a:schemeClr val="accent1">
                  <a:lumMod val="60000"/>
                  <a:lumOff val="40000"/>
                </a:schemeClr>
              </a:solidFill>
              <a:ln>
                <a:noFill/>
              </a:ln>
              <a:effectLst/>
            </c:spPr>
            <c:extLst>
              <c:ext xmlns:c16="http://schemas.microsoft.com/office/drawing/2014/chart" uri="{C3380CC4-5D6E-409C-BE32-E72D297353CC}">
                <c16:uniqueId val="{00000005-C34B-4A6A-93E2-C408A549F324}"/>
              </c:ext>
            </c:extLst>
          </c:dPt>
          <c:dPt>
            <c:idx val="31"/>
            <c:invertIfNegative val="0"/>
            <c:bubble3D val="0"/>
            <c:spPr>
              <a:solidFill>
                <a:schemeClr val="accent1">
                  <a:lumMod val="60000"/>
                  <a:lumOff val="40000"/>
                </a:schemeClr>
              </a:solidFill>
              <a:ln>
                <a:noFill/>
              </a:ln>
              <a:effectLst/>
            </c:spPr>
            <c:extLst>
              <c:ext xmlns:c16="http://schemas.microsoft.com/office/drawing/2014/chart" uri="{C3380CC4-5D6E-409C-BE32-E72D297353CC}">
                <c16:uniqueId val="{00000007-C34B-4A6A-93E2-C408A549F324}"/>
              </c:ext>
            </c:extLst>
          </c:dPt>
          <c:cat>
            <c:numRef>
              <c:f>'East of Suez'!$A$2:$A$48</c:f>
              <c:numCache>
                <c:formatCode>[$-409]mmm\-yy;@</c:formatCode>
                <c:ptCount val="47"/>
                <c:pt idx="0">
                  <c:v>43269</c:v>
                </c:pt>
                <c:pt idx="1">
                  <c:v>43299</c:v>
                </c:pt>
                <c:pt idx="2">
                  <c:v>43330</c:v>
                </c:pt>
                <c:pt idx="3">
                  <c:v>43361</c:v>
                </c:pt>
                <c:pt idx="4">
                  <c:v>43391</c:v>
                </c:pt>
                <c:pt idx="5">
                  <c:v>43422</c:v>
                </c:pt>
                <c:pt idx="6">
                  <c:v>43452</c:v>
                </c:pt>
                <c:pt idx="7">
                  <c:v>43484</c:v>
                </c:pt>
                <c:pt idx="8">
                  <c:v>43515</c:v>
                </c:pt>
                <c:pt idx="9">
                  <c:v>43543</c:v>
                </c:pt>
                <c:pt idx="10">
                  <c:v>43574</c:v>
                </c:pt>
                <c:pt idx="11">
                  <c:v>43604</c:v>
                </c:pt>
                <c:pt idx="12">
                  <c:v>43635</c:v>
                </c:pt>
                <c:pt idx="13">
                  <c:v>43665</c:v>
                </c:pt>
                <c:pt idx="14" formatCode="d\-mmm">
                  <c:v>43696</c:v>
                </c:pt>
                <c:pt idx="15" formatCode="d\-mmm">
                  <c:v>43727</c:v>
                </c:pt>
                <c:pt idx="16" formatCode="d\-mmm">
                  <c:v>43757</c:v>
                </c:pt>
                <c:pt idx="17" formatCode="d\-mmm">
                  <c:v>43788</c:v>
                </c:pt>
                <c:pt idx="18" formatCode="d\-mmm">
                  <c:v>43818</c:v>
                </c:pt>
                <c:pt idx="19" formatCode="d\-mmm">
                  <c:v>43850</c:v>
                </c:pt>
                <c:pt idx="20" formatCode="d\-mmm">
                  <c:v>43881</c:v>
                </c:pt>
                <c:pt idx="21" formatCode="d\-mmm">
                  <c:v>43910</c:v>
                </c:pt>
                <c:pt idx="22" formatCode="d\-mmm">
                  <c:v>43941</c:v>
                </c:pt>
                <c:pt idx="23" formatCode="d\-mmm">
                  <c:v>43971</c:v>
                </c:pt>
                <c:pt idx="24" formatCode="d\-mmm">
                  <c:v>44002</c:v>
                </c:pt>
                <c:pt idx="25" formatCode="d\-mmm">
                  <c:v>44032</c:v>
                </c:pt>
                <c:pt idx="26" formatCode="d\-mmm">
                  <c:v>44063</c:v>
                </c:pt>
                <c:pt idx="27" formatCode="d\-mmm">
                  <c:v>44094</c:v>
                </c:pt>
                <c:pt idx="28" formatCode="d\-mmm">
                  <c:v>44124</c:v>
                </c:pt>
                <c:pt idx="29" formatCode="d\-mmm">
                  <c:v>44155</c:v>
                </c:pt>
                <c:pt idx="30" formatCode="d\-mmm">
                  <c:v>44185</c:v>
                </c:pt>
                <c:pt idx="31" formatCode="d\-mmm">
                  <c:v>44217</c:v>
                </c:pt>
                <c:pt idx="32" formatCode="d\-mmm">
                  <c:v>44248</c:v>
                </c:pt>
                <c:pt idx="33" formatCode="d\-mmm">
                  <c:v>44276</c:v>
                </c:pt>
                <c:pt idx="34" formatCode="d\-mmm">
                  <c:v>44307</c:v>
                </c:pt>
                <c:pt idx="35" formatCode="d\-mmm">
                  <c:v>44337</c:v>
                </c:pt>
                <c:pt idx="36" formatCode="d\-mmm">
                  <c:v>44368</c:v>
                </c:pt>
                <c:pt idx="37" formatCode="d\-mmm">
                  <c:v>44398</c:v>
                </c:pt>
                <c:pt idx="38" formatCode="d\-mmm">
                  <c:v>44429</c:v>
                </c:pt>
                <c:pt idx="39" formatCode="d\-mmm">
                  <c:v>44460</c:v>
                </c:pt>
                <c:pt idx="40" formatCode="d\-mmm">
                  <c:v>44490</c:v>
                </c:pt>
                <c:pt idx="41" formatCode="d\-mmm">
                  <c:v>44521</c:v>
                </c:pt>
                <c:pt idx="42" formatCode="d\-mmm">
                  <c:v>44551</c:v>
                </c:pt>
                <c:pt idx="43" formatCode="d\-mmm">
                  <c:v>44583</c:v>
                </c:pt>
                <c:pt idx="44" formatCode="d\-mmm">
                  <c:v>44614</c:v>
                </c:pt>
                <c:pt idx="45" formatCode="d\-mmm">
                  <c:v>44642</c:v>
                </c:pt>
                <c:pt idx="46" formatCode="d\-mmm">
                  <c:v>44673</c:v>
                </c:pt>
              </c:numCache>
            </c:numRef>
          </c:cat>
          <c:val>
            <c:numRef>
              <c:f>'East of Suez'!$F$2:$F$48</c:f>
              <c:numCache>
                <c:formatCode>General</c:formatCode>
                <c:ptCount val="4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2.6</c:v>
                </c:pt>
                <c:pt idx="31">
                  <c:v>2.4</c:v>
                </c:pt>
                <c:pt idx="32">
                  <c:v>1.94</c:v>
                </c:pt>
                <c:pt idx="33">
                  <c:v>2.4300000000000002</c:v>
                </c:pt>
                <c:pt idx="34">
                  <c:v>1.85</c:v>
                </c:pt>
                <c:pt idx="35">
                  <c:v>1.47</c:v>
                </c:pt>
                <c:pt idx="36">
                  <c:v>1.18</c:v>
                </c:pt>
                <c:pt idx="37">
                  <c:v>1.2</c:v>
                </c:pt>
                <c:pt idx="38">
                  <c:v>1.25</c:v>
                </c:pt>
                <c:pt idx="39">
                  <c:v>0.77</c:v>
                </c:pt>
                <c:pt idx="40">
                  <c:v>1</c:v>
                </c:pt>
                <c:pt idx="41">
                  <c:v>0.2</c:v>
                </c:pt>
                <c:pt idx="42">
                  <c:v>0.48</c:v>
                </c:pt>
                <c:pt idx="43">
                  <c:v>0.65</c:v>
                </c:pt>
                <c:pt idx="44">
                  <c:v>0.44</c:v>
                </c:pt>
                <c:pt idx="45">
                  <c:v>1.04</c:v>
                </c:pt>
                <c:pt idx="46">
                  <c:v>1.1100000000000001</c:v>
                </c:pt>
              </c:numCache>
            </c:numRef>
          </c:val>
          <c:extLst>
            <c:ext xmlns:c16="http://schemas.microsoft.com/office/drawing/2014/chart" uri="{C3380CC4-5D6E-409C-BE32-E72D297353CC}">
              <c16:uniqueId val="{00000008-C34B-4A6A-93E2-C408A549F324}"/>
            </c:ext>
          </c:extLst>
        </c:ser>
        <c:dLbls>
          <c:showLegendKey val="0"/>
          <c:showVal val="0"/>
          <c:showCatName val="0"/>
          <c:showSerName val="0"/>
          <c:showPercent val="0"/>
          <c:showBubbleSize val="0"/>
        </c:dLbls>
        <c:gapWidth val="219"/>
        <c:overlap val="100"/>
        <c:axId val="1932603535"/>
        <c:axId val="1932606863"/>
      </c:barChart>
      <c:dateAx>
        <c:axId val="1932603535"/>
        <c:scaling>
          <c:orientation val="minMax"/>
        </c:scaling>
        <c:delete val="0"/>
        <c:axPos val="b"/>
        <c:numFmt formatCode="[$-409]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32606863"/>
        <c:crosses val="autoZero"/>
        <c:auto val="1"/>
        <c:lblOffset val="100"/>
        <c:baseTimeUnit val="months"/>
      </c:dateAx>
      <c:valAx>
        <c:axId val="1932606863"/>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32603535"/>
        <c:crosses val="autoZero"/>
        <c:crossBetween val="between"/>
      </c:valAx>
      <c:spPr>
        <a:noFill/>
        <a:ln>
          <a:noFill/>
        </a:ln>
        <a:effectLst/>
      </c:spPr>
    </c:plotArea>
    <c:legend>
      <c:legendPos val="r"/>
      <c:layout>
        <c:manualLayout>
          <c:xMode val="edge"/>
          <c:yMode val="edge"/>
          <c:x val="0.86531770030273958"/>
          <c:y val="0.16084076704027853"/>
          <c:w val="0.12676061383420981"/>
          <c:h val="0.66141543196343655"/>
        </c:manualLayout>
      </c:layout>
      <c:overlay val="0"/>
      <c:spPr>
        <a:noFill/>
        <a:ln>
          <a:noFill/>
        </a:ln>
        <a:effectLst/>
      </c:spPr>
      <c:txPr>
        <a:bodyPr rot="0" spcFirstLastPara="1" vertOverflow="ellipsis" vert="horz" wrap="square" anchor="ctr" anchorCtr="1"/>
        <a:lstStyle/>
        <a:p>
          <a:pPr algn="just">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'[Argus Historical Prices.xls]Price history'!$B$2</c:f>
              <c:strCache>
                <c:ptCount val="1"/>
                <c:pt idx="0">
                  <c:v>LSMGO</c:v>
                </c:pt>
              </c:strCache>
            </c:strRef>
          </c:tx>
          <c:spPr>
            <a:ln w="28575" cap="rnd">
              <a:solidFill>
                <a:schemeClr val="accent1"/>
              </a:solidFill>
              <a:round/>
            </a:ln>
            <a:effectLst/>
          </c:spPr>
          <c:marker>
            <c:symbol val="none"/>
          </c:marker>
          <c:cat>
            <c:numRef>
              <c:f>'[Argus Historical Prices.xls]Price history'!$A$3:$A$254</c:f>
              <c:numCache>
                <c:formatCode>dd\ mmm\ yyyy</c:formatCode>
                <c:ptCount val="252"/>
                <c:pt idx="0">
                  <c:v>44707</c:v>
                </c:pt>
                <c:pt idx="1">
                  <c:v>44706</c:v>
                </c:pt>
                <c:pt idx="2">
                  <c:v>44705</c:v>
                </c:pt>
                <c:pt idx="3">
                  <c:v>44704</c:v>
                </c:pt>
                <c:pt idx="4">
                  <c:v>44701</c:v>
                </c:pt>
                <c:pt idx="5">
                  <c:v>44700</c:v>
                </c:pt>
                <c:pt idx="6">
                  <c:v>44699</c:v>
                </c:pt>
                <c:pt idx="7">
                  <c:v>44698</c:v>
                </c:pt>
                <c:pt idx="8">
                  <c:v>44694</c:v>
                </c:pt>
                <c:pt idx="9">
                  <c:v>44693</c:v>
                </c:pt>
                <c:pt idx="10">
                  <c:v>44692</c:v>
                </c:pt>
                <c:pt idx="11">
                  <c:v>44691</c:v>
                </c:pt>
                <c:pt idx="12">
                  <c:v>44690</c:v>
                </c:pt>
                <c:pt idx="13">
                  <c:v>44687</c:v>
                </c:pt>
                <c:pt idx="14">
                  <c:v>44686</c:v>
                </c:pt>
                <c:pt idx="15">
                  <c:v>44685</c:v>
                </c:pt>
                <c:pt idx="16">
                  <c:v>44680</c:v>
                </c:pt>
                <c:pt idx="17">
                  <c:v>44679</c:v>
                </c:pt>
                <c:pt idx="18">
                  <c:v>44678</c:v>
                </c:pt>
                <c:pt idx="19">
                  <c:v>44677</c:v>
                </c:pt>
                <c:pt idx="20">
                  <c:v>44676</c:v>
                </c:pt>
                <c:pt idx="21">
                  <c:v>44673</c:v>
                </c:pt>
                <c:pt idx="22">
                  <c:v>44672</c:v>
                </c:pt>
                <c:pt idx="23">
                  <c:v>44671</c:v>
                </c:pt>
                <c:pt idx="24">
                  <c:v>44670</c:v>
                </c:pt>
                <c:pt idx="25">
                  <c:v>44669</c:v>
                </c:pt>
                <c:pt idx="26">
                  <c:v>44665</c:v>
                </c:pt>
                <c:pt idx="27">
                  <c:v>44664</c:v>
                </c:pt>
                <c:pt idx="28">
                  <c:v>44663</c:v>
                </c:pt>
                <c:pt idx="29">
                  <c:v>44662</c:v>
                </c:pt>
                <c:pt idx="30">
                  <c:v>44659</c:v>
                </c:pt>
                <c:pt idx="31">
                  <c:v>44658</c:v>
                </c:pt>
                <c:pt idx="32">
                  <c:v>44657</c:v>
                </c:pt>
                <c:pt idx="33">
                  <c:v>44656</c:v>
                </c:pt>
                <c:pt idx="34">
                  <c:v>44655</c:v>
                </c:pt>
                <c:pt idx="35">
                  <c:v>44652</c:v>
                </c:pt>
                <c:pt idx="36">
                  <c:v>44651</c:v>
                </c:pt>
                <c:pt idx="37">
                  <c:v>44650</c:v>
                </c:pt>
                <c:pt idx="38">
                  <c:v>44649</c:v>
                </c:pt>
                <c:pt idx="39">
                  <c:v>44648</c:v>
                </c:pt>
                <c:pt idx="40">
                  <c:v>44645</c:v>
                </c:pt>
                <c:pt idx="41">
                  <c:v>44644</c:v>
                </c:pt>
                <c:pt idx="42">
                  <c:v>44643</c:v>
                </c:pt>
                <c:pt idx="43">
                  <c:v>44642</c:v>
                </c:pt>
                <c:pt idx="44">
                  <c:v>44641</c:v>
                </c:pt>
                <c:pt idx="45">
                  <c:v>44638</c:v>
                </c:pt>
                <c:pt idx="46">
                  <c:v>44637</c:v>
                </c:pt>
                <c:pt idx="47">
                  <c:v>44636</c:v>
                </c:pt>
                <c:pt idx="48">
                  <c:v>44635</c:v>
                </c:pt>
                <c:pt idx="49">
                  <c:v>44634</c:v>
                </c:pt>
                <c:pt idx="50">
                  <c:v>44631</c:v>
                </c:pt>
                <c:pt idx="51">
                  <c:v>44630</c:v>
                </c:pt>
                <c:pt idx="52">
                  <c:v>44629</c:v>
                </c:pt>
                <c:pt idx="53">
                  <c:v>44628</c:v>
                </c:pt>
                <c:pt idx="54">
                  <c:v>44627</c:v>
                </c:pt>
                <c:pt idx="55">
                  <c:v>44624</c:v>
                </c:pt>
                <c:pt idx="56">
                  <c:v>44623</c:v>
                </c:pt>
                <c:pt idx="57">
                  <c:v>44622</c:v>
                </c:pt>
                <c:pt idx="58">
                  <c:v>44621</c:v>
                </c:pt>
                <c:pt idx="59">
                  <c:v>44620</c:v>
                </c:pt>
                <c:pt idx="60">
                  <c:v>44617</c:v>
                </c:pt>
                <c:pt idx="61">
                  <c:v>44616</c:v>
                </c:pt>
                <c:pt idx="62">
                  <c:v>44615</c:v>
                </c:pt>
                <c:pt idx="63">
                  <c:v>44614</c:v>
                </c:pt>
                <c:pt idx="64">
                  <c:v>44613</c:v>
                </c:pt>
                <c:pt idx="65">
                  <c:v>44610</c:v>
                </c:pt>
                <c:pt idx="66">
                  <c:v>44609</c:v>
                </c:pt>
                <c:pt idx="67">
                  <c:v>44608</c:v>
                </c:pt>
                <c:pt idx="68">
                  <c:v>44607</c:v>
                </c:pt>
                <c:pt idx="69">
                  <c:v>44606</c:v>
                </c:pt>
                <c:pt idx="70">
                  <c:v>44603</c:v>
                </c:pt>
                <c:pt idx="71">
                  <c:v>44602</c:v>
                </c:pt>
                <c:pt idx="72">
                  <c:v>44601</c:v>
                </c:pt>
                <c:pt idx="73">
                  <c:v>44600</c:v>
                </c:pt>
                <c:pt idx="74">
                  <c:v>44599</c:v>
                </c:pt>
                <c:pt idx="75">
                  <c:v>44596</c:v>
                </c:pt>
                <c:pt idx="76">
                  <c:v>44595</c:v>
                </c:pt>
                <c:pt idx="77">
                  <c:v>44592</c:v>
                </c:pt>
                <c:pt idx="78">
                  <c:v>44589</c:v>
                </c:pt>
                <c:pt idx="79">
                  <c:v>44588</c:v>
                </c:pt>
                <c:pt idx="80">
                  <c:v>44587</c:v>
                </c:pt>
                <c:pt idx="81">
                  <c:v>44586</c:v>
                </c:pt>
                <c:pt idx="82">
                  <c:v>44585</c:v>
                </c:pt>
                <c:pt idx="83">
                  <c:v>44582</c:v>
                </c:pt>
                <c:pt idx="84">
                  <c:v>44581</c:v>
                </c:pt>
                <c:pt idx="85">
                  <c:v>44580</c:v>
                </c:pt>
                <c:pt idx="86">
                  <c:v>44579</c:v>
                </c:pt>
                <c:pt idx="87">
                  <c:v>44578</c:v>
                </c:pt>
                <c:pt idx="88">
                  <c:v>44575</c:v>
                </c:pt>
                <c:pt idx="89">
                  <c:v>44574</c:v>
                </c:pt>
                <c:pt idx="90">
                  <c:v>44573</c:v>
                </c:pt>
                <c:pt idx="91">
                  <c:v>44572</c:v>
                </c:pt>
                <c:pt idx="92">
                  <c:v>44571</c:v>
                </c:pt>
                <c:pt idx="93">
                  <c:v>44568</c:v>
                </c:pt>
                <c:pt idx="94">
                  <c:v>44567</c:v>
                </c:pt>
                <c:pt idx="95">
                  <c:v>44566</c:v>
                </c:pt>
                <c:pt idx="96">
                  <c:v>44565</c:v>
                </c:pt>
                <c:pt idx="97">
                  <c:v>44564</c:v>
                </c:pt>
                <c:pt idx="98">
                  <c:v>44561</c:v>
                </c:pt>
                <c:pt idx="99">
                  <c:v>44560</c:v>
                </c:pt>
                <c:pt idx="100">
                  <c:v>44559</c:v>
                </c:pt>
                <c:pt idx="101">
                  <c:v>44558</c:v>
                </c:pt>
                <c:pt idx="102">
                  <c:v>44557</c:v>
                </c:pt>
                <c:pt idx="103">
                  <c:v>44554</c:v>
                </c:pt>
                <c:pt idx="104">
                  <c:v>44553</c:v>
                </c:pt>
                <c:pt idx="105">
                  <c:v>44552</c:v>
                </c:pt>
                <c:pt idx="106">
                  <c:v>44551</c:v>
                </c:pt>
                <c:pt idx="107">
                  <c:v>44550</c:v>
                </c:pt>
                <c:pt idx="108">
                  <c:v>44547</c:v>
                </c:pt>
                <c:pt idx="109">
                  <c:v>44546</c:v>
                </c:pt>
                <c:pt idx="110">
                  <c:v>44545</c:v>
                </c:pt>
                <c:pt idx="111">
                  <c:v>44544</c:v>
                </c:pt>
                <c:pt idx="112">
                  <c:v>44543</c:v>
                </c:pt>
                <c:pt idx="113">
                  <c:v>44540</c:v>
                </c:pt>
                <c:pt idx="114">
                  <c:v>44539</c:v>
                </c:pt>
                <c:pt idx="115">
                  <c:v>44538</c:v>
                </c:pt>
                <c:pt idx="116">
                  <c:v>44537</c:v>
                </c:pt>
                <c:pt idx="117">
                  <c:v>44536</c:v>
                </c:pt>
                <c:pt idx="118">
                  <c:v>44533</c:v>
                </c:pt>
                <c:pt idx="119">
                  <c:v>44532</c:v>
                </c:pt>
                <c:pt idx="120">
                  <c:v>44531</c:v>
                </c:pt>
                <c:pt idx="121">
                  <c:v>44530</c:v>
                </c:pt>
                <c:pt idx="122">
                  <c:v>44529</c:v>
                </c:pt>
                <c:pt idx="123">
                  <c:v>44526</c:v>
                </c:pt>
                <c:pt idx="124">
                  <c:v>44525</c:v>
                </c:pt>
                <c:pt idx="125">
                  <c:v>44524</c:v>
                </c:pt>
                <c:pt idx="126">
                  <c:v>44523</c:v>
                </c:pt>
                <c:pt idx="127">
                  <c:v>44522</c:v>
                </c:pt>
                <c:pt idx="128">
                  <c:v>44519</c:v>
                </c:pt>
                <c:pt idx="129">
                  <c:v>44518</c:v>
                </c:pt>
                <c:pt idx="130">
                  <c:v>44517</c:v>
                </c:pt>
                <c:pt idx="131">
                  <c:v>44516</c:v>
                </c:pt>
                <c:pt idx="132">
                  <c:v>44515</c:v>
                </c:pt>
                <c:pt idx="133">
                  <c:v>44512</c:v>
                </c:pt>
                <c:pt idx="134">
                  <c:v>44511</c:v>
                </c:pt>
                <c:pt idx="135">
                  <c:v>44510</c:v>
                </c:pt>
                <c:pt idx="136">
                  <c:v>44509</c:v>
                </c:pt>
                <c:pt idx="137">
                  <c:v>44508</c:v>
                </c:pt>
                <c:pt idx="138">
                  <c:v>44505</c:v>
                </c:pt>
                <c:pt idx="139">
                  <c:v>44503</c:v>
                </c:pt>
                <c:pt idx="140">
                  <c:v>44502</c:v>
                </c:pt>
                <c:pt idx="141">
                  <c:v>44501</c:v>
                </c:pt>
                <c:pt idx="142">
                  <c:v>44498</c:v>
                </c:pt>
                <c:pt idx="143">
                  <c:v>44497</c:v>
                </c:pt>
                <c:pt idx="144">
                  <c:v>44496</c:v>
                </c:pt>
                <c:pt idx="145">
                  <c:v>44495</c:v>
                </c:pt>
                <c:pt idx="146">
                  <c:v>44494</c:v>
                </c:pt>
                <c:pt idx="147">
                  <c:v>44491</c:v>
                </c:pt>
                <c:pt idx="148">
                  <c:v>44490</c:v>
                </c:pt>
                <c:pt idx="149">
                  <c:v>44489</c:v>
                </c:pt>
                <c:pt idx="150">
                  <c:v>44488</c:v>
                </c:pt>
                <c:pt idx="151">
                  <c:v>44487</c:v>
                </c:pt>
                <c:pt idx="152">
                  <c:v>44484</c:v>
                </c:pt>
                <c:pt idx="153">
                  <c:v>44483</c:v>
                </c:pt>
                <c:pt idx="154">
                  <c:v>44482</c:v>
                </c:pt>
                <c:pt idx="155">
                  <c:v>44481</c:v>
                </c:pt>
                <c:pt idx="156">
                  <c:v>44480</c:v>
                </c:pt>
                <c:pt idx="157">
                  <c:v>44477</c:v>
                </c:pt>
                <c:pt idx="158">
                  <c:v>44476</c:v>
                </c:pt>
                <c:pt idx="159">
                  <c:v>44475</c:v>
                </c:pt>
                <c:pt idx="160">
                  <c:v>44474</c:v>
                </c:pt>
                <c:pt idx="161">
                  <c:v>44473</c:v>
                </c:pt>
                <c:pt idx="162">
                  <c:v>44470</c:v>
                </c:pt>
                <c:pt idx="163">
                  <c:v>44469</c:v>
                </c:pt>
                <c:pt idx="164">
                  <c:v>44468</c:v>
                </c:pt>
                <c:pt idx="165">
                  <c:v>44467</c:v>
                </c:pt>
                <c:pt idx="166">
                  <c:v>44466</c:v>
                </c:pt>
                <c:pt idx="167">
                  <c:v>44463</c:v>
                </c:pt>
                <c:pt idx="168">
                  <c:v>44462</c:v>
                </c:pt>
                <c:pt idx="169">
                  <c:v>44461</c:v>
                </c:pt>
                <c:pt idx="170">
                  <c:v>44460</c:v>
                </c:pt>
                <c:pt idx="171">
                  <c:v>44459</c:v>
                </c:pt>
                <c:pt idx="172">
                  <c:v>44456</c:v>
                </c:pt>
                <c:pt idx="173">
                  <c:v>44455</c:v>
                </c:pt>
                <c:pt idx="174">
                  <c:v>44454</c:v>
                </c:pt>
                <c:pt idx="175">
                  <c:v>44453</c:v>
                </c:pt>
                <c:pt idx="176">
                  <c:v>44452</c:v>
                </c:pt>
                <c:pt idx="177">
                  <c:v>44449</c:v>
                </c:pt>
                <c:pt idx="178">
                  <c:v>44448</c:v>
                </c:pt>
                <c:pt idx="179">
                  <c:v>44447</c:v>
                </c:pt>
                <c:pt idx="180">
                  <c:v>44446</c:v>
                </c:pt>
                <c:pt idx="181">
                  <c:v>44445</c:v>
                </c:pt>
                <c:pt idx="182">
                  <c:v>44442</c:v>
                </c:pt>
                <c:pt idx="183">
                  <c:v>44441</c:v>
                </c:pt>
                <c:pt idx="184">
                  <c:v>44440</c:v>
                </c:pt>
                <c:pt idx="185">
                  <c:v>44439</c:v>
                </c:pt>
                <c:pt idx="186">
                  <c:v>44438</c:v>
                </c:pt>
                <c:pt idx="187">
                  <c:v>44435</c:v>
                </c:pt>
                <c:pt idx="188">
                  <c:v>44434</c:v>
                </c:pt>
                <c:pt idx="189">
                  <c:v>44433</c:v>
                </c:pt>
                <c:pt idx="190">
                  <c:v>44432</c:v>
                </c:pt>
                <c:pt idx="191">
                  <c:v>44431</c:v>
                </c:pt>
                <c:pt idx="192">
                  <c:v>44428</c:v>
                </c:pt>
                <c:pt idx="193">
                  <c:v>44427</c:v>
                </c:pt>
                <c:pt idx="194">
                  <c:v>44426</c:v>
                </c:pt>
                <c:pt idx="195">
                  <c:v>44425</c:v>
                </c:pt>
                <c:pt idx="196">
                  <c:v>44424</c:v>
                </c:pt>
                <c:pt idx="197">
                  <c:v>44421</c:v>
                </c:pt>
                <c:pt idx="198">
                  <c:v>44420</c:v>
                </c:pt>
                <c:pt idx="199">
                  <c:v>44419</c:v>
                </c:pt>
                <c:pt idx="200">
                  <c:v>44418</c:v>
                </c:pt>
                <c:pt idx="201">
                  <c:v>44414</c:v>
                </c:pt>
                <c:pt idx="202">
                  <c:v>44413</c:v>
                </c:pt>
                <c:pt idx="203">
                  <c:v>44412</c:v>
                </c:pt>
                <c:pt idx="204">
                  <c:v>44411</c:v>
                </c:pt>
                <c:pt idx="205">
                  <c:v>44410</c:v>
                </c:pt>
                <c:pt idx="206">
                  <c:v>44407</c:v>
                </c:pt>
                <c:pt idx="207">
                  <c:v>44406</c:v>
                </c:pt>
                <c:pt idx="208">
                  <c:v>44405</c:v>
                </c:pt>
                <c:pt idx="209">
                  <c:v>44404</c:v>
                </c:pt>
                <c:pt idx="210">
                  <c:v>44403</c:v>
                </c:pt>
                <c:pt idx="211">
                  <c:v>44400</c:v>
                </c:pt>
                <c:pt idx="212">
                  <c:v>44399</c:v>
                </c:pt>
                <c:pt idx="213">
                  <c:v>44398</c:v>
                </c:pt>
                <c:pt idx="214">
                  <c:v>44396</c:v>
                </c:pt>
                <c:pt idx="215">
                  <c:v>44393</c:v>
                </c:pt>
                <c:pt idx="216">
                  <c:v>44392</c:v>
                </c:pt>
                <c:pt idx="217">
                  <c:v>44391</c:v>
                </c:pt>
                <c:pt idx="218">
                  <c:v>44390</c:v>
                </c:pt>
                <c:pt idx="219">
                  <c:v>44389</c:v>
                </c:pt>
                <c:pt idx="220">
                  <c:v>44386</c:v>
                </c:pt>
                <c:pt idx="221">
                  <c:v>44385</c:v>
                </c:pt>
                <c:pt idx="222">
                  <c:v>44384</c:v>
                </c:pt>
                <c:pt idx="223">
                  <c:v>44383</c:v>
                </c:pt>
                <c:pt idx="224">
                  <c:v>44382</c:v>
                </c:pt>
                <c:pt idx="225">
                  <c:v>44379</c:v>
                </c:pt>
                <c:pt idx="226">
                  <c:v>44378</c:v>
                </c:pt>
                <c:pt idx="227">
                  <c:v>44377</c:v>
                </c:pt>
                <c:pt idx="228">
                  <c:v>44376</c:v>
                </c:pt>
                <c:pt idx="229">
                  <c:v>44375</c:v>
                </c:pt>
                <c:pt idx="230">
                  <c:v>44372</c:v>
                </c:pt>
                <c:pt idx="231">
                  <c:v>44371</c:v>
                </c:pt>
                <c:pt idx="232">
                  <c:v>44370</c:v>
                </c:pt>
                <c:pt idx="233">
                  <c:v>44369</c:v>
                </c:pt>
                <c:pt idx="234">
                  <c:v>44368</c:v>
                </c:pt>
                <c:pt idx="235">
                  <c:v>44365</c:v>
                </c:pt>
                <c:pt idx="236">
                  <c:v>44364</c:v>
                </c:pt>
                <c:pt idx="237">
                  <c:v>44363</c:v>
                </c:pt>
                <c:pt idx="238">
                  <c:v>44362</c:v>
                </c:pt>
                <c:pt idx="239">
                  <c:v>44361</c:v>
                </c:pt>
                <c:pt idx="240">
                  <c:v>44358</c:v>
                </c:pt>
                <c:pt idx="241">
                  <c:v>44357</c:v>
                </c:pt>
                <c:pt idx="242">
                  <c:v>44356</c:v>
                </c:pt>
                <c:pt idx="243">
                  <c:v>44355</c:v>
                </c:pt>
                <c:pt idx="244">
                  <c:v>44354</c:v>
                </c:pt>
                <c:pt idx="245">
                  <c:v>44351</c:v>
                </c:pt>
                <c:pt idx="246">
                  <c:v>44350</c:v>
                </c:pt>
                <c:pt idx="247">
                  <c:v>44349</c:v>
                </c:pt>
                <c:pt idx="248">
                  <c:v>44348</c:v>
                </c:pt>
                <c:pt idx="249">
                  <c:v>44347</c:v>
                </c:pt>
                <c:pt idx="250">
                  <c:v>44344</c:v>
                </c:pt>
                <c:pt idx="251">
                  <c:v>44343</c:v>
                </c:pt>
              </c:numCache>
            </c:numRef>
          </c:cat>
          <c:val>
            <c:numRef>
              <c:f>'[Argus Historical Prices.xls]Price history'!$B$3:$B$254</c:f>
              <c:numCache>
                <c:formatCode>#,##0.000</c:formatCode>
                <c:ptCount val="252"/>
                <c:pt idx="0">
                  <c:v>1145</c:v>
                </c:pt>
                <c:pt idx="1">
                  <c:v>1127.5</c:v>
                </c:pt>
                <c:pt idx="2">
                  <c:v>1105</c:v>
                </c:pt>
                <c:pt idx="3">
                  <c:v>1106</c:v>
                </c:pt>
                <c:pt idx="4">
                  <c:v>1105</c:v>
                </c:pt>
                <c:pt idx="5">
                  <c:v>1118</c:v>
                </c:pt>
                <c:pt idx="6">
                  <c:v>1142</c:v>
                </c:pt>
                <c:pt idx="7">
                  <c:v>1127.54</c:v>
                </c:pt>
                <c:pt idx="8">
                  <c:v>1163</c:v>
                </c:pt>
                <c:pt idx="9">
                  <c:v>1128</c:v>
                </c:pt>
                <c:pt idx="10">
                  <c:v>1165</c:v>
                </c:pt>
                <c:pt idx="11">
                  <c:v>1138.5</c:v>
                </c:pt>
                <c:pt idx="12">
                  <c:v>1175</c:v>
                </c:pt>
                <c:pt idx="13">
                  <c:v>1208.5</c:v>
                </c:pt>
                <c:pt idx="14">
                  <c:v>1235</c:v>
                </c:pt>
                <c:pt idx="15">
                  <c:v>1212</c:v>
                </c:pt>
                <c:pt idx="16">
                  <c:v>1193</c:v>
                </c:pt>
                <c:pt idx="17">
                  <c:v>1167.8900000000001</c:v>
                </c:pt>
                <c:pt idx="18">
                  <c:v>1168</c:v>
                </c:pt>
                <c:pt idx="19">
                  <c:v>1097</c:v>
                </c:pt>
                <c:pt idx="20">
                  <c:v>1095</c:v>
                </c:pt>
                <c:pt idx="21">
                  <c:v>1124</c:v>
                </c:pt>
                <c:pt idx="22">
                  <c:v>1175</c:v>
                </c:pt>
                <c:pt idx="23">
                  <c:v>1174.5</c:v>
                </c:pt>
                <c:pt idx="24">
                  <c:v>1182.58</c:v>
                </c:pt>
                <c:pt idx="25">
                  <c:v>1185.3399999999999</c:v>
                </c:pt>
                <c:pt idx="26">
                  <c:v>1184</c:v>
                </c:pt>
                <c:pt idx="27">
                  <c:v>1138</c:v>
                </c:pt>
                <c:pt idx="28">
                  <c:v>1068.25</c:v>
                </c:pt>
                <c:pt idx="29">
                  <c:v>1039</c:v>
                </c:pt>
                <c:pt idx="30">
                  <c:v>1061.5</c:v>
                </c:pt>
                <c:pt idx="31">
                  <c:v>1052</c:v>
                </c:pt>
                <c:pt idx="32">
                  <c:v>1103.83</c:v>
                </c:pt>
                <c:pt idx="33">
                  <c:v>1099.5</c:v>
                </c:pt>
                <c:pt idx="34">
                  <c:v>1098</c:v>
                </c:pt>
                <c:pt idx="35">
                  <c:v>1046.33</c:v>
                </c:pt>
                <c:pt idx="36">
                  <c:v>1055</c:v>
                </c:pt>
                <c:pt idx="37">
                  <c:v>1074.5</c:v>
                </c:pt>
                <c:pt idx="38">
                  <c:v>1075</c:v>
                </c:pt>
                <c:pt idx="39">
                  <c:v>1092</c:v>
                </c:pt>
                <c:pt idx="40">
                  <c:v>1107</c:v>
                </c:pt>
                <c:pt idx="41">
                  <c:v>1140</c:v>
                </c:pt>
                <c:pt idx="42">
                  <c:v>1089</c:v>
                </c:pt>
                <c:pt idx="43">
                  <c:v>1070</c:v>
                </c:pt>
                <c:pt idx="44">
                  <c:v>1082</c:v>
                </c:pt>
                <c:pt idx="45">
                  <c:v>1015</c:v>
                </c:pt>
                <c:pt idx="46">
                  <c:v>959.5</c:v>
                </c:pt>
                <c:pt idx="47">
                  <c:v>923</c:v>
                </c:pt>
                <c:pt idx="48">
                  <c:v>896.5</c:v>
                </c:pt>
                <c:pt idx="49">
                  <c:v>1003</c:v>
                </c:pt>
                <c:pt idx="50">
                  <c:v>1028</c:v>
                </c:pt>
                <c:pt idx="51">
                  <c:v>1178</c:v>
                </c:pt>
                <c:pt idx="52">
                  <c:v>1330</c:v>
                </c:pt>
                <c:pt idx="53">
                  <c:v>1200</c:v>
                </c:pt>
                <c:pt idx="54">
                  <c:v>1210</c:v>
                </c:pt>
                <c:pt idx="55">
                  <c:v>1031</c:v>
                </c:pt>
                <c:pt idx="56">
                  <c:v>1009.07</c:v>
                </c:pt>
                <c:pt idx="57">
                  <c:v>968</c:v>
                </c:pt>
                <c:pt idx="58">
                  <c:v>885.5</c:v>
                </c:pt>
                <c:pt idx="59">
                  <c:v>866.68</c:v>
                </c:pt>
                <c:pt idx="60">
                  <c:v>859</c:v>
                </c:pt>
                <c:pt idx="61">
                  <c:v>874</c:v>
                </c:pt>
                <c:pt idx="62">
                  <c:v>835</c:v>
                </c:pt>
                <c:pt idx="63">
                  <c:v>852</c:v>
                </c:pt>
                <c:pt idx="64">
                  <c:v>816</c:v>
                </c:pt>
                <c:pt idx="65">
                  <c:v>807.5</c:v>
                </c:pt>
                <c:pt idx="66">
                  <c:v>822</c:v>
                </c:pt>
                <c:pt idx="67">
                  <c:v>837</c:v>
                </c:pt>
                <c:pt idx="68">
                  <c:v>838</c:v>
                </c:pt>
                <c:pt idx="69">
                  <c:v>839.83</c:v>
                </c:pt>
                <c:pt idx="70">
                  <c:v>814</c:v>
                </c:pt>
                <c:pt idx="71">
                  <c:v>818</c:v>
                </c:pt>
                <c:pt idx="72">
                  <c:v>806</c:v>
                </c:pt>
                <c:pt idx="73">
                  <c:v>813</c:v>
                </c:pt>
                <c:pt idx="74">
                  <c:v>824.8</c:v>
                </c:pt>
                <c:pt idx="75">
                  <c:v>818.25</c:v>
                </c:pt>
                <c:pt idx="76">
                  <c:v>788</c:v>
                </c:pt>
                <c:pt idx="77">
                  <c:v>797.5</c:v>
                </c:pt>
                <c:pt idx="78">
                  <c:v>790</c:v>
                </c:pt>
                <c:pt idx="79">
                  <c:v>781</c:v>
                </c:pt>
                <c:pt idx="80">
                  <c:v>767</c:v>
                </c:pt>
                <c:pt idx="81">
                  <c:v>760</c:v>
                </c:pt>
                <c:pt idx="82">
                  <c:v>765</c:v>
                </c:pt>
                <c:pt idx="83">
                  <c:v>747</c:v>
                </c:pt>
                <c:pt idx="84">
                  <c:v>754.43</c:v>
                </c:pt>
                <c:pt idx="85">
                  <c:v>758</c:v>
                </c:pt>
                <c:pt idx="86">
                  <c:v>768</c:v>
                </c:pt>
                <c:pt idx="87">
                  <c:v>753.17</c:v>
                </c:pt>
                <c:pt idx="88">
                  <c:v>741.3</c:v>
                </c:pt>
                <c:pt idx="89">
                  <c:v>729.25</c:v>
                </c:pt>
                <c:pt idx="90">
                  <c:v>722</c:v>
                </c:pt>
                <c:pt idx="91">
                  <c:v>715</c:v>
                </c:pt>
                <c:pt idx="92">
                  <c:v>706.5</c:v>
                </c:pt>
                <c:pt idx="93">
                  <c:v>705.66</c:v>
                </c:pt>
                <c:pt idx="94">
                  <c:v>700</c:v>
                </c:pt>
                <c:pt idx="95">
                  <c:v>688</c:v>
                </c:pt>
                <c:pt idx="96">
                  <c:v>677.25</c:v>
                </c:pt>
                <c:pt idx="97">
                  <c:v>673</c:v>
                </c:pt>
                <c:pt idx="98">
                  <c:v>675</c:v>
                </c:pt>
                <c:pt idx="99">
                  <c:v>672</c:v>
                </c:pt>
                <c:pt idx="100">
                  <c:v>678</c:v>
                </c:pt>
                <c:pt idx="101">
                  <c:v>672</c:v>
                </c:pt>
                <c:pt idx="102">
                  <c:v>653</c:v>
                </c:pt>
                <c:pt idx="103">
                  <c:v>647</c:v>
                </c:pt>
                <c:pt idx="104">
                  <c:v>660</c:v>
                </c:pt>
                <c:pt idx="105">
                  <c:v>645</c:v>
                </c:pt>
                <c:pt idx="106">
                  <c:v>621</c:v>
                </c:pt>
                <c:pt idx="107">
                  <c:v>616</c:v>
                </c:pt>
                <c:pt idx="108">
                  <c:v>643.29</c:v>
                </c:pt>
                <c:pt idx="109">
                  <c:v>648</c:v>
                </c:pt>
                <c:pt idx="110">
                  <c:v>638</c:v>
                </c:pt>
                <c:pt idx="111">
                  <c:v>650</c:v>
                </c:pt>
                <c:pt idx="112">
                  <c:v>653</c:v>
                </c:pt>
                <c:pt idx="113">
                  <c:v>641.5</c:v>
                </c:pt>
                <c:pt idx="114">
                  <c:v>645</c:v>
                </c:pt>
                <c:pt idx="115">
                  <c:v>641.75</c:v>
                </c:pt>
                <c:pt idx="116">
                  <c:v>632.55999999999995</c:v>
                </c:pt>
                <c:pt idx="117">
                  <c:v>611</c:v>
                </c:pt>
                <c:pt idx="118">
                  <c:v>614.19000000000005</c:v>
                </c:pt>
                <c:pt idx="119">
                  <c:v>602</c:v>
                </c:pt>
                <c:pt idx="120">
                  <c:v>611</c:v>
                </c:pt>
                <c:pt idx="121">
                  <c:v>603</c:v>
                </c:pt>
                <c:pt idx="122">
                  <c:v>630</c:v>
                </c:pt>
                <c:pt idx="123">
                  <c:v>638</c:v>
                </c:pt>
                <c:pt idx="124">
                  <c:v>678.5</c:v>
                </c:pt>
                <c:pt idx="125">
                  <c:v>678</c:v>
                </c:pt>
                <c:pt idx="126">
                  <c:v>664</c:v>
                </c:pt>
                <c:pt idx="127">
                  <c:v>673</c:v>
                </c:pt>
                <c:pt idx="128">
                  <c:v>673</c:v>
                </c:pt>
                <c:pt idx="129">
                  <c:v>669</c:v>
                </c:pt>
                <c:pt idx="130">
                  <c:v>693</c:v>
                </c:pt>
                <c:pt idx="131">
                  <c:v>699</c:v>
                </c:pt>
                <c:pt idx="132">
                  <c:v>675</c:v>
                </c:pt>
                <c:pt idx="133">
                  <c:v>690</c:v>
                </c:pt>
                <c:pt idx="134">
                  <c:v>700</c:v>
                </c:pt>
                <c:pt idx="135">
                  <c:v>717.5</c:v>
                </c:pt>
                <c:pt idx="136">
                  <c:v>703</c:v>
                </c:pt>
                <c:pt idx="137">
                  <c:v>701.83</c:v>
                </c:pt>
                <c:pt idx="138">
                  <c:v>685.1</c:v>
                </c:pt>
                <c:pt idx="139">
                  <c:v>697</c:v>
                </c:pt>
                <c:pt idx="140">
                  <c:v>710</c:v>
                </c:pt>
                <c:pt idx="141">
                  <c:v>698</c:v>
                </c:pt>
                <c:pt idx="142">
                  <c:v>700</c:v>
                </c:pt>
                <c:pt idx="143">
                  <c:v>698</c:v>
                </c:pt>
                <c:pt idx="144">
                  <c:v>705.5</c:v>
                </c:pt>
                <c:pt idx="145">
                  <c:v>714</c:v>
                </c:pt>
                <c:pt idx="146">
                  <c:v>717.5</c:v>
                </c:pt>
                <c:pt idx="147">
                  <c:v>708.8</c:v>
                </c:pt>
                <c:pt idx="148">
                  <c:v>710.5</c:v>
                </c:pt>
                <c:pt idx="149">
                  <c:v>709</c:v>
                </c:pt>
                <c:pt idx="150">
                  <c:v>714</c:v>
                </c:pt>
                <c:pt idx="151">
                  <c:v>723</c:v>
                </c:pt>
                <c:pt idx="152">
                  <c:v>718</c:v>
                </c:pt>
                <c:pt idx="153">
                  <c:v>712</c:v>
                </c:pt>
                <c:pt idx="154">
                  <c:v>700.6</c:v>
                </c:pt>
                <c:pt idx="155">
                  <c:v>710</c:v>
                </c:pt>
                <c:pt idx="156">
                  <c:v>705.23</c:v>
                </c:pt>
                <c:pt idx="157">
                  <c:v>694</c:v>
                </c:pt>
                <c:pt idx="158">
                  <c:v>662.48</c:v>
                </c:pt>
                <c:pt idx="159">
                  <c:v>695</c:v>
                </c:pt>
                <c:pt idx="160">
                  <c:v>673</c:v>
                </c:pt>
                <c:pt idx="161">
                  <c:v>660.35</c:v>
                </c:pt>
                <c:pt idx="162">
                  <c:v>645.48</c:v>
                </c:pt>
                <c:pt idx="163">
                  <c:v>649</c:v>
                </c:pt>
                <c:pt idx="164">
                  <c:v>639</c:v>
                </c:pt>
                <c:pt idx="165">
                  <c:v>648</c:v>
                </c:pt>
                <c:pt idx="166">
                  <c:v>635</c:v>
                </c:pt>
                <c:pt idx="167">
                  <c:v>628</c:v>
                </c:pt>
                <c:pt idx="168">
                  <c:v>614</c:v>
                </c:pt>
                <c:pt idx="169">
                  <c:v>609</c:v>
                </c:pt>
                <c:pt idx="170">
                  <c:v>605.5</c:v>
                </c:pt>
                <c:pt idx="171">
                  <c:v>593.66999999999996</c:v>
                </c:pt>
                <c:pt idx="172">
                  <c:v>605</c:v>
                </c:pt>
                <c:pt idx="173">
                  <c:v>603.5</c:v>
                </c:pt>
                <c:pt idx="174">
                  <c:v>596.5</c:v>
                </c:pt>
                <c:pt idx="175">
                  <c:v>590</c:v>
                </c:pt>
                <c:pt idx="176">
                  <c:v>591</c:v>
                </c:pt>
                <c:pt idx="177">
                  <c:v>589</c:v>
                </c:pt>
                <c:pt idx="178">
                  <c:v>586.11</c:v>
                </c:pt>
                <c:pt idx="179">
                  <c:v>579</c:v>
                </c:pt>
                <c:pt idx="180">
                  <c:v>578</c:v>
                </c:pt>
                <c:pt idx="181">
                  <c:v>582</c:v>
                </c:pt>
                <c:pt idx="182">
                  <c:v>583</c:v>
                </c:pt>
                <c:pt idx="183">
                  <c:v>572.5</c:v>
                </c:pt>
                <c:pt idx="184">
                  <c:v>575</c:v>
                </c:pt>
                <c:pt idx="185">
                  <c:v>570</c:v>
                </c:pt>
                <c:pt idx="186">
                  <c:v>561.75</c:v>
                </c:pt>
                <c:pt idx="187">
                  <c:v>563</c:v>
                </c:pt>
                <c:pt idx="188">
                  <c:v>558</c:v>
                </c:pt>
                <c:pt idx="189">
                  <c:v>557.70000000000005</c:v>
                </c:pt>
                <c:pt idx="190">
                  <c:v>550</c:v>
                </c:pt>
                <c:pt idx="191">
                  <c:v>533.5</c:v>
                </c:pt>
                <c:pt idx="192">
                  <c:v>524</c:v>
                </c:pt>
                <c:pt idx="193">
                  <c:v>528</c:v>
                </c:pt>
                <c:pt idx="194">
                  <c:v>554.5</c:v>
                </c:pt>
                <c:pt idx="195">
                  <c:v>548</c:v>
                </c:pt>
                <c:pt idx="196">
                  <c:v>546.5</c:v>
                </c:pt>
                <c:pt idx="197">
                  <c:v>563</c:v>
                </c:pt>
                <c:pt idx="198">
                  <c:v>563</c:v>
                </c:pt>
                <c:pt idx="199">
                  <c:v>563</c:v>
                </c:pt>
                <c:pt idx="200">
                  <c:v>561</c:v>
                </c:pt>
                <c:pt idx="201">
                  <c:v>567</c:v>
                </c:pt>
                <c:pt idx="202">
                  <c:v>559.5</c:v>
                </c:pt>
                <c:pt idx="203">
                  <c:v>575.54999999999995</c:v>
                </c:pt>
                <c:pt idx="204">
                  <c:v>582.5</c:v>
                </c:pt>
                <c:pt idx="205">
                  <c:v>592</c:v>
                </c:pt>
                <c:pt idx="206">
                  <c:v>594</c:v>
                </c:pt>
                <c:pt idx="207">
                  <c:v>588</c:v>
                </c:pt>
                <c:pt idx="208">
                  <c:v>577</c:v>
                </c:pt>
                <c:pt idx="209">
                  <c:v>585</c:v>
                </c:pt>
                <c:pt idx="210">
                  <c:v>579.75</c:v>
                </c:pt>
                <c:pt idx="211">
                  <c:v>587.55999999999995</c:v>
                </c:pt>
                <c:pt idx="212">
                  <c:v>577</c:v>
                </c:pt>
                <c:pt idx="213">
                  <c:v>559</c:v>
                </c:pt>
                <c:pt idx="214">
                  <c:v>582</c:v>
                </c:pt>
                <c:pt idx="215">
                  <c:v>583</c:v>
                </c:pt>
                <c:pt idx="216">
                  <c:v>580</c:v>
                </c:pt>
                <c:pt idx="217">
                  <c:v>593</c:v>
                </c:pt>
                <c:pt idx="218">
                  <c:v>597</c:v>
                </c:pt>
                <c:pt idx="219">
                  <c:v>586</c:v>
                </c:pt>
                <c:pt idx="220">
                  <c:v>591.74</c:v>
                </c:pt>
                <c:pt idx="221">
                  <c:v>569</c:v>
                </c:pt>
                <c:pt idx="222">
                  <c:v>600</c:v>
                </c:pt>
                <c:pt idx="223">
                  <c:v>614</c:v>
                </c:pt>
                <c:pt idx="224">
                  <c:v>606</c:v>
                </c:pt>
                <c:pt idx="225">
                  <c:v>585</c:v>
                </c:pt>
                <c:pt idx="226">
                  <c:v>589</c:v>
                </c:pt>
                <c:pt idx="227">
                  <c:v>584</c:v>
                </c:pt>
                <c:pt idx="228">
                  <c:v>586</c:v>
                </c:pt>
                <c:pt idx="229">
                  <c:v>594.5</c:v>
                </c:pt>
                <c:pt idx="230">
                  <c:v>594</c:v>
                </c:pt>
                <c:pt idx="231">
                  <c:v>603</c:v>
                </c:pt>
                <c:pt idx="232">
                  <c:v>597</c:v>
                </c:pt>
                <c:pt idx="233">
                  <c:v>595</c:v>
                </c:pt>
                <c:pt idx="234">
                  <c:v>586.48</c:v>
                </c:pt>
                <c:pt idx="235">
                  <c:v>584.5</c:v>
                </c:pt>
                <c:pt idx="236">
                  <c:v>592.84</c:v>
                </c:pt>
                <c:pt idx="237">
                  <c:v>590</c:v>
                </c:pt>
                <c:pt idx="238">
                  <c:v>583</c:v>
                </c:pt>
                <c:pt idx="239">
                  <c:v>586.5</c:v>
                </c:pt>
                <c:pt idx="240">
                  <c:v>582.25</c:v>
                </c:pt>
                <c:pt idx="241">
                  <c:v>580.5</c:v>
                </c:pt>
                <c:pt idx="242">
                  <c:v>582.5</c:v>
                </c:pt>
                <c:pt idx="243">
                  <c:v>569</c:v>
                </c:pt>
                <c:pt idx="244">
                  <c:v>575.83000000000004</c:v>
                </c:pt>
                <c:pt idx="245">
                  <c:v>576.5</c:v>
                </c:pt>
                <c:pt idx="246">
                  <c:v>573.5</c:v>
                </c:pt>
                <c:pt idx="247">
                  <c:v>563</c:v>
                </c:pt>
                <c:pt idx="248">
                  <c:v>570</c:v>
                </c:pt>
                <c:pt idx="249">
                  <c:v>560</c:v>
                </c:pt>
                <c:pt idx="250">
                  <c:v>563</c:v>
                </c:pt>
                <c:pt idx="251">
                  <c:v>555.24</c:v>
                </c:pt>
              </c:numCache>
            </c:numRef>
          </c:val>
          <c:smooth val="0"/>
          <c:extLst>
            <c:ext xmlns:c16="http://schemas.microsoft.com/office/drawing/2014/chart" uri="{C3380CC4-5D6E-409C-BE32-E72D297353CC}">
              <c16:uniqueId val="{00000000-6771-42FB-BFD7-FE999396CA53}"/>
            </c:ext>
          </c:extLst>
        </c:ser>
        <c:ser>
          <c:idx val="1"/>
          <c:order val="1"/>
          <c:tx>
            <c:strRef>
              <c:f>'[Argus Historical Prices.xls]Price history'!$C$2</c:f>
              <c:strCache>
                <c:ptCount val="1"/>
                <c:pt idx="0">
                  <c:v>VLSFO</c:v>
                </c:pt>
              </c:strCache>
            </c:strRef>
          </c:tx>
          <c:spPr>
            <a:ln w="28575" cap="rnd">
              <a:solidFill>
                <a:schemeClr val="accent2"/>
              </a:solidFill>
              <a:round/>
            </a:ln>
            <a:effectLst/>
          </c:spPr>
          <c:marker>
            <c:symbol val="none"/>
          </c:marker>
          <c:cat>
            <c:numRef>
              <c:f>'[Argus Historical Prices.xls]Price history'!$A$3:$A$254</c:f>
              <c:numCache>
                <c:formatCode>dd\ mmm\ yyyy</c:formatCode>
                <c:ptCount val="252"/>
                <c:pt idx="0">
                  <c:v>44707</c:v>
                </c:pt>
                <c:pt idx="1">
                  <c:v>44706</c:v>
                </c:pt>
                <c:pt idx="2">
                  <c:v>44705</c:v>
                </c:pt>
                <c:pt idx="3">
                  <c:v>44704</c:v>
                </c:pt>
                <c:pt idx="4">
                  <c:v>44701</c:v>
                </c:pt>
                <c:pt idx="5">
                  <c:v>44700</c:v>
                </c:pt>
                <c:pt idx="6">
                  <c:v>44699</c:v>
                </c:pt>
                <c:pt idx="7">
                  <c:v>44698</c:v>
                </c:pt>
                <c:pt idx="8">
                  <c:v>44694</c:v>
                </c:pt>
                <c:pt idx="9">
                  <c:v>44693</c:v>
                </c:pt>
                <c:pt idx="10">
                  <c:v>44692</c:v>
                </c:pt>
                <c:pt idx="11">
                  <c:v>44691</c:v>
                </c:pt>
                <c:pt idx="12">
                  <c:v>44690</c:v>
                </c:pt>
                <c:pt idx="13">
                  <c:v>44687</c:v>
                </c:pt>
                <c:pt idx="14">
                  <c:v>44686</c:v>
                </c:pt>
                <c:pt idx="15">
                  <c:v>44685</c:v>
                </c:pt>
                <c:pt idx="16">
                  <c:v>44680</c:v>
                </c:pt>
                <c:pt idx="17">
                  <c:v>44679</c:v>
                </c:pt>
                <c:pt idx="18">
                  <c:v>44678</c:v>
                </c:pt>
                <c:pt idx="19">
                  <c:v>44677</c:v>
                </c:pt>
                <c:pt idx="20">
                  <c:v>44676</c:v>
                </c:pt>
                <c:pt idx="21">
                  <c:v>44673</c:v>
                </c:pt>
                <c:pt idx="22">
                  <c:v>44672</c:v>
                </c:pt>
                <c:pt idx="23">
                  <c:v>44671</c:v>
                </c:pt>
                <c:pt idx="24">
                  <c:v>44670</c:v>
                </c:pt>
                <c:pt idx="25">
                  <c:v>44669</c:v>
                </c:pt>
                <c:pt idx="26">
                  <c:v>44665</c:v>
                </c:pt>
                <c:pt idx="27">
                  <c:v>44664</c:v>
                </c:pt>
                <c:pt idx="28">
                  <c:v>44663</c:v>
                </c:pt>
                <c:pt idx="29">
                  <c:v>44662</c:v>
                </c:pt>
                <c:pt idx="30">
                  <c:v>44659</c:v>
                </c:pt>
                <c:pt idx="31">
                  <c:v>44658</c:v>
                </c:pt>
                <c:pt idx="32">
                  <c:v>44657</c:v>
                </c:pt>
                <c:pt idx="33">
                  <c:v>44656</c:v>
                </c:pt>
                <c:pt idx="34">
                  <c:v>44655</c:v>
                </c:pt>
                <c:pt idx="35">
                  <c:v>44652</c:v>
                </c:pt>
                <c:pt idx="36">
                  <c:v>44651</c:v>
                </c:pt>
                <c:pt idx="37">
                  <c:v>44650</c:v>
                </c:pt>
                <c:pt idx="38">
                  <c:v>44649</c:v>
                </c:pt>
                <c:pt idx="39">
                  <c:v>44648</c:v>
                </c:pt>
                <c:pt idx="40">
                  <c:v>44645</c:v>
                </c:pt>
                <c:pt idx="41">
                  <c:v>44644</c:v>
                </c:pt>
                <c:pt idx="42">
                  <c:v>44643</c:v>
                </c:pt>
                <c:pt idx="43">
                  <c:v>44642</c:v>
                </c:pt>
                <c:pt idx="44">
                  <c:v>44641</c:v>
                </c:pt>
                <c:pt idx="45">
                  <c:v>44638</c:v>
                </c:pt>
                <c:pt idx="46">
                  <c:v>44637</c:v>
                </c:pt>
                <c:pt idx="47">
                  <c:v>44636</c:v>
                </c:pt>
                <c:pt idx="48">
                  <c:v>44635</c:v>
                </c:pt>
                <c:pt idx="49">
                  <c:v>44634</c:v>
                </c:pt>
                <c:pt idx="50">
                  <c:v>44631</c:v>
                </c:pt>
                <c:pt idx="51">
                  <c:v>44630</c:v>
                </c:pt>
                <c:pt idx="52">
                  <c:v>44629</c:v>
                </c:pt>
                <c:pt idx="53">
                  <c:v>44628</c:v>
                </c:pt>
                <c:pt idx="54">
                  <c:v>44627</c:v>
                </c:pt>
                <c:pt idx="55">
                  <c:v>44624</c:v>
                </c:pt>
                <c:pt idx="56">
                  <c:v>44623</c:v>
                </c:pt>
                <c:pt idx="57">
                  <c:v>44622</c:v>
                </c:pt>
                <c:pt idx="58">
                  <c:v>44621</c:v>
                </c:pt>
                <c:pt idx="59">
                  <c:v>44620</c:v>
                </c:pt>
                <c:pt idx="60">
                  <c:v>44617</c:v>
                </c:pt>
                <c:pt idx="61">
                  <c:v>44616</c:v>
                </c:pt>
                <c:pt idx="62">
                  <c:v>44615</c:v>
                </c:pt>
                <c:pt idx="63">
                  <c:v>44614</c:v>
                </c:pt>
                <c:pt idx="64">
                  <c:v>44613</c:v>
                </c:pt>
                <c:pt idx="65">
                  <c:v>44610</c:v>
                </c:pt>
                <c:pt idx="66">
                  <c:v>44609</c:v>
                </c:pt>
                <c:pt idx="67">
                  <c:v>44608</c:v>
                </c:pt>
                <c:pt idx="68">
                  <c:v>44607</c:v>
                </c:pt>
                <c:pt idx="69">
                  <c:v>44606</c:v>
                </c:pt>
                <c:pt idx="70">
                  <c:v>44603</c:v>
                </c:pt>
                <c:pt idx="71">
                  <c:v>44602</c:v>
                </c:pt>
                <c:pt idx="72">
                  <c:v>44601</c:v>
                </c:pt>
                <c:pt idx="73">
                  <c:v>44600</c:v>
                </c:pt>
                <c:pt idx="74">
                  <c:v>44599</c:v>
                </c:pt>
                <c:pt idx="75">
                  <c:v>44596</c:v>
                </c:pt>
                <c:pt idx="76">
                  <c:v>44595</c:v>
                </c:pt>
                <c:pt idx="77">
                  <c:v>44592</c:v>
                </c:pt>
                <c:pt idx="78">
                  <c:v>44589</c:v>
                </c:pt>
                <c:pt idx="79">
                  <c:v>44588</c:v>
                </c:pt>
                <c:pt idx="80">
                  <c:v>44587</c:v>
                </c:pt>
                <c:pt idx="81">
                  <c:v>44586</c:v>
                </c:pt>
                <c:pt idx="82">
                  <c:v>44585</c:v>
                </c:pt>
                <c:pt idx="83">
                  <c:v>44582</c:v>
                </c:pt>
                <c:pt idx="84">
                  <c:v>44581</c:v>
                </c:pt>
                <c:pt idx="85">
                  <c:v>44580</c:v>
                </c:pt>
                <c:pt idx="86">
                  <c:v>44579</c:v>
                </c:pt>
                <c:pt idx="87">
                  <c:v>44578</c:v>
                </c:pt>
                <c:pt idx="88">
                  <c:v>44575</c:v>
                </c:pt>
                <c:pt idx="89">
                  <c:v>44574</c:v>
                </c:pt>
                <c:pt idx="90">
                  <c:v>44573</c:v>
                </c:pt>
                <c:pt idx="91">
                  <c:v>44572</c:v>
                </c:pt>
                <c:pt idx="92">
                  <c:v>44571</c:v>
                </c:pt>
                <c:pt idx="93">
                  <c:v>44568</c:v>
                </c:pt>
                <c:pt idx="94">
                  <c:v>44567</c:v>
                </c:pt>
                <c:pt idx="95">
                  <c:v>44566</c:v>
                </c:pt>
                <c:pt idx="96">
                  <c:v>44565</c:v>
                </c:pt>
                <c:pt idx="97">
                  <c:v>44564</c:v>
                </c:pt>
                <c:pt idx="98">
                  <c:v>44561</c:v>
                </c:pt>
                <c:pt idx="99">
                  <c:v>44560</c:v>
                </c:pt>
                <c:pt idx="100">
                  <c:v>44559</c:v>
                </c:pt>
                <c:pt idx="101">
                  <c:v>44558</c:v>
                </c:pt>
                <c:pt idx="102">
                  <c:v>44557</c:v>
                </c:pt>
                <c:pt idx="103">
                  <c:v>44554</c:v>
                </c:pt>
                <c:pt idx="104">
                  <c:v>44553</c:v>
                </c:pt>
                <c:pt idx="105">
                  <c:v>44552</c:v>
                </c:pt>
                <c:pt idx="106">
                  <c:v>44551</c:v>
                </c:pt>
                <c:pt idx="107">
                  <c:v>44550</c:v>
                </c:pt>
                <c:pt idx="108">
                  <c:v>44547</c:v>
                </c:pt>
                <c:pt idx="109">
                  <c:v>44546</c:v>
                </c:pt>
                <c:pt idx="110">
                  <c:v>44545</c:v>
                </c:pt>
                <c:pt idx="111">
                  <c:v>44544</c:v>
                </c:pt>
                <c:pt idx="112">
                  <c:v>44543</c:v>
                </c:pt>
                <c:pt idx="113">
                  <c:v>44540</c:v>
                </c:pt>
                <c:pt idx="114">
                  <c:v>44539</c:v>
                </c:pt>
                <c:pt idx="115">
                  <c:v>44538</c:v>
                </c:pt>
                <c:pt idx="116">
                  <c:v>44537</c:v>
                </c:pt>
                <c:pt idx="117">
                  <c:v>44536</c:v>
                </c:pt>
                <c:pt idx="118">
                  <c:v>44533</c:v>
                </c:pt>
                <c:pt idx="119">
                  <c:v>44532</c:v>
                </c:pt>
                <c:pt idx="120">
                  <c:v>44531</c:v>
                </c:pt>
                <c:pt idx="121">
                  <c:v>44530</c:v>
                </c:pt>
                <c:pt idx="122">
                  <c:v>44529</c:v>
                </c:pt>
                <c:pt idx="123">
                  <c:v>44526</c:v>
                </c:pt>
                <c:pt idx="124">
                  <c:v>44525</c:v>
                </c:pt>
                <c:pt idx="125">
                  <c:v>44524</c:v>
                </c:pt>
                <c:pt idx="126">
                  <c:v>44523</c:v>
                </c:pt>
                <c:pt idx="127">
                  <c:v>44522</c:v>
                </c:pt>
                <c:pt idx="128">
                  <c:v>44519</c:v>
                </c:pt>
                <c:pt idx="129">
                  <c:v>44518</c:v>
                </c:pt>
                <c:pt idx="130">
                  <c:v>44517</c:v>
                </c:pt>
                <c:pt idx="131">
                  <c:v>44516</c:v>
                </c:pt>
                <c:pt idx="132">
                  <c:v>44515</c:v>
                </c:pt>
                <c:pt idx="133">
                  <c:v>44512</c:v>
                </c:pt>
                <c:pt idx="134">
                  <c:v>44511</c:v>
                </c:pt>
                <c:pt idx="135">
                  <c:v>44510</c:v>
                </c:pt>
                <c:pt idx="136">
                  <c:v>44509</c:v>
                </c:pt>
                <c:pt idx="137">
                  <c:v>44508</c:v>
                </c:pt>
                <c:pt idx="138">
                  <c:v>44505</c:v>
                </c:pt>
                <c:pt idx="139">
                  <c:v>44503</c:v>
                </c:pt>
                <c:pt idx="140">
                  <c:v>44502</c:v>
                </c:pt>
                <c:pt idx="141">
                  <c:v>44501</c:v>
                </c:pt>
                <c:pt idx="142">
                  <c:v>44498</c:v>
                </c:pt>
                <c:pt idx="143">
                  <c:v>44497</c:v>
                </c:pt>
                <c:pt idx="144">
                  <c:v>44496</c:v>
                </c:pt>
                <c:pt idx="145">
                  <c:v>44495</c:v>
                </c:pt>
                <c:pt idx="146">
                  <c:v>44494</c:v>
                </c:pt>
                <c:pt idx="147">
                  <c:v>44491</c:v>
                </c:pt>
                <c:pt idx="148">
                  <c:v>44490</c:v>
                </c:pt>
                <c:pt idx="149">
                  <c:v>44489</c:v>
                </c:pt>
                <c:pt idx="150">
                  <c:v>44488</c:v>
                </c:pt>
                <c:pt idx="151">
                  <c:v>44487</c:v>
                </c:pt>
                <c:pt idx="152">
                  <c:v>44484</c:v>
                </c:pt>
                <c:pt idx="153">
                  <c:v>44483</c:v>
                </c:pt>
                <c:pt idx="154">
                  <c:v>44482</c:v>
                </c:pt>
                <c:pt idx="155">
                  <c:v>44481</c:v>
                </c:pt>
                <c:pt idx="156">
                  <c:v>44480</c:v>
                </c:pt>
                <c:pt idx="157">
                  <c:v>44477</c:v>
                </c:pt>
                <c:pt idx="158">
                  <c:v>44476</c:v>
                </c:pt>
                <c:pt idx="159">
                  <c:v>44475</c:v>
                </c:pt>
                <c:pt idx="160">
                  <c:v>44474</c:v>
                </c:pt>
                <c:pt idx="161">
                  <c:v>44473</c:v>
                </c:pt>
                <c:pt idx="162">
                  <c:v>44470</c:v>
                </c:pt>
                <c:pt idx="163">
                  <c:v>44469</c:v>
                </c:pt>
                <c:pt idx="164">
                  <c:v>44468</c:v>
                </c:pt>
                <c:pt idx="165">
                  <c:v>44467</c:v>
                </c:pt>
                <c:pt idx="166">
                  <c:v>44466</c:v>
                </c:pt>
                <c:pt idx="167">
                  <c:v>44463</c:v>
                </c:pt>
                <c:pt idx="168">
                  <c:v>44462</c:v>
                </c:pt>
                <c:pt idx="169">
                  <c:v>44461</c:v>
                </c:pt>
                <c:pt idx="170">
                  <c:v>44460</c:v>
                </c:pt>
                <c:pt idx="171">
                  <c:v>44459</c:v>
                </c:pt>
                <c:pt idx="172">
                  <c:v>44456</c:v>
                </c:pt>
                <c:pt idx="173">
                  <c:v>44455</c:v>
                </c:pt>
                <c:pt idx="174">
                  <c:v>44454</c:v>
                </c:pt>
                <c:pt idx="175">
                  <c:v>44453</c:v>
                </c:pt>
                <c:pt idx="176">
                  <c:v>44452</c:v>
                </c:pt>
                <c:pt idx="177">
                  <c:v>44449</c:v>
                </c:pt>
                <c:pt idx="178">
                  <c:v>44448</c:v>
                </c:pt>
                <c:pt idx="179">
                  <c:v>44447</c:v>
                </c:pt>
                <c:pt idx="180">
                  <c:v>44446</c:v>
                </c:pt>
                <c:pt idx="181">
                  <c:v>44445</c:v>
                </c:pt>
                <c:pt idx="182">
                  <c:v>44442</c:v>
                </c:pt>
                <c:pt idx="183">
                  <c:v>44441</c:v>
                </c:pt>
                <c:pt idx="184">
                  <c:v>44440</c:v>
                </c:pt>
                <c:pt idx="185">
                  <c:v>44439</c:v>
                </c:pt>
                <c:pt idx="186">
                  <c:v>44438</c:v>
                </c:pt>
                <c:pt idx="187">
                  <c:v>44435</c:v>
                </c:pt>
                <c:pt idx="188">
                  <c:v>44434</c:v>
                </c:pt>
                <c:pt idx="189">
                  <c:v>44433</c:v>
                </c:pt>
                <c:pt idx="190">
                  <c:v>44432</c:v>
                </c:pt>
                <c:pt idx="191">
                  <c:v>44431</c:v>
                </c:pt>
                <c:pt idx="192">
                  <c:v>44428</c:v>
                </c:pt>
                <c:pt idx="193">
                  <c:v>44427</c:v>
                </c:pt>
                <c:pt idx="194">
                  <c:v>44426</c:v>
                </c:pt>
                <c:pt idx="195">
                  <c:v>44425</c:v>
                </c:pt>
                <c:pt idx="196">
                  <c:v>44424</c:v>
                </c:pt>
                <c:pt idx="197">
                  <c:v>44421</c:v>
                </c:pt>
                <c:pt idx="198">
                  <c:v>44420</c:v>
                </c:pt>
                <c:pt idx="199">
                  <c:v>44419</c:v>
                </c:pt>
                <c:pt idx="200">
                  <c:v>44418</c:v>
                </c:pt>
                <c:pt idx="201">
                  <c:v>44414</c:v>
                </c:pt>
                <c:pt idx="202">
                  <c:v>44413</c:v>
                </c:pt>
                <c:pt idx="203">
                  <c:v>44412</c:v>
                </c:pt>
                <c:pt idx="204">
                  <c:v>44411</c:v>
                </c:pt>
                <c:pt idx="205">
                  <c:v>44410</c:v>
                </c:pt>
                <c:pt idx="206">
                  <c:v>44407</c:v>
                </c:pt>
                <c:pt idx="207">
                  <c:v>44406</c:v>
                </c:pt>
                <c:pt idx="208">
                  <c:v>44405</c:v>
                </c:pt>
                <c:pt idx="209">
                  <c:v>44404</c:v>
                </c:pt>
                <c:pt idx="210">
                  <c:v>44403</c:v>
                </c:pt>
                <c:pt idx="211">
                  <c:v>44400</c:v>
                </c:pt>
                <c:pt idx="212">
                  <c:v>44399</c:v>
                </c:pt>
                <c:pt idx="213">
                  <c:v>44398</c:v>
                </c:pt>
                <c:pt idx="214">
                  <c:v>44396</c:v>
                </c:pt>
                <c:pt idx="215">
                  <c:v>44393</c:v>
                </c:pt>
                <c:pt idx="216">
                  <c:v>44392</c:v>
                </c:pt>
                <c:pt idx="217">
                  <c:v>44391</c:v>
                </c:pt>
                <c:pt idx="218">
                  <c:v>44390</c:v>
                </c:pt>
                <c:pt idx="219">
                  <c:v>44389</c:v>
                </c:pt>
                <c:pt idx="220">
                  <c:v>44386</c:v>
                </c:pt>
                <c:pt idx="221">
                  <c:v>44385</c:v>
                </c:pt>
                <c:pt idx="222">
                  <c:v>44384</c:v>
                </c:pt>
                <c:pt idx="223">
                  <c:v>44383</c:v>
                </c:pt>
                <c:pt idx="224">
                  <c:v>44382</c:v>
                </c:pt>
                <c:pt idx="225">
                  <c:v>44379</c:v>
                </c:pt>
                <c:pt idx="226">
                  <c:v>44378</c:v>
                </c:pt>
                <c:pt idx="227">
                  <c:v>44377</c:v>
                </c:pt>
                <c:pt idx="228">
                  <c:v>44376</c:v>
                </c:pt>
                <c:pt idx="229">
                  <c:v>44375</c:v>
                </c:pt>
                <c:pt idx="230">
                  <c:v>44372</c:v>
                </c:pt>
                <c:pt idx="231">
                  <c:v>44371</c:v>
                </c:pt>
                <c:pt idx="232">
                  <c:v>44370</c:v>
                </c:pt>
                <c:pt idx="233">
                  <c:v>44369</c:v>
                </c:pt>
                <c:pt idx="234">
                  <c:v>44368</c:v>
                </c:pt>
                <c:pt idx="235">
                  <c:v>44365</c:v>
                </c:pt>
                <c:pt idx="236">
                  <c:v>44364</c:v>
                </c:pt>
                <c:pt idx="237">
                  <c:v>44363</c:v>
                </c:pt>
                <c:pt idx="238">
                  <c:v>44362</c:v>
                </c:pt>
                <c:pt idx="239">
                  <c:v>44361</c:v>
                </c:pt>
                <c:pt idx="240">
                  <c:v>44358</c:v>
                </c:pt>
                <c:pt idx="241">
                  <c:v>44357</c:v>
                </c:pt>
                <c:pt idx="242">
                  <c:v>44356</c:v>
                </c:pt>
                <c:pt idx="243">
                  <c:v>44355</c:v>
                </c:pt>
                <c:pt idx="244">
                  <c:v>44354</c:v>
                </c:pt>
                <c:pt idx="245">
                  <c:v>44351</c:v>
                </c:pt>
                <c:pt idx="246">
                  <c:v>44350</c:v>
                </c:pt>
                <c:pt idx="247">
                  <c:v>44349</c:v>
                </c:pt>
                <c:pt idx="248">
                  <c:v>44348</c:v>
                </c:pt>
                <c:pt idx="249">
                  <c:v>44347</c:v>
                </c:pt>
                <c:pt idx="250">
                  <c:v>44344</c:v>
                </c:pt>
                <c:pt idx="251">
                  <c:v>44343</c:v>
                </c:pt>
              </c:numCache>
            </c:numRef>
          </c:cat>
          <c:val>
            <c:numRef>
              <c:f>'[Argus Historical Prices.xls]Price history'!$C$3:$C$254</c:f>
              <c:numCache>
                <c:formatCode>#,##0.000</c:formatCode>
                <c:ptCount val="252"/>
                <c:pt idx="0">
                  <c:v>1000</c:v>
                </c:pt>
                <c:pt idx="1">
                  <c:v>982.8</c:v>
                </c:pt>
                <c:pt idx="2">
                  <c:v>960</c:v>
                </c:pt>
                <c:pt idx="3">
                  <c:v>956.66</c:v>
                </c:pt>
                <c:pt idx="4">
                  <c:v>956.5</c:v>
                </c:pt>
                <c:pt idx="5">
                  <c:v>922.5</c:v>
                </c:pt>
                <c:pt idx="6">
                  <c:v>944</c:v>
                </c:pt>
                <c:pt idx="7">
                  <c:v>925.34</c:v>
                </c:pt>
                <c:pt idx="8">
                  <c:v>869</c:v>
                </c:pt>
                <c:pt idx="9">
                  <c:v>831.5</c:v>
                </c:pt>
                <c:pt idx="10">
                  <c:v>830.35</c:v>
                </c:pt>
                <c:pt idx="11">
                  <c:v>828.47</c:v>
                </c:pt>
                <c:pt idx="12">
                  <c:v>868.05</c:v>
                </c:pt>
                <c:pt idx="13">
                  <c:v>873</c:v>
                </c:pt>
                <c:pt idx="14">
                  <c:v>874.5</c:v>
                </c:pt>
                <c:pt idx="15">
                  <c:v>860</c:v>
                </c:pt>
                <c:pt idx="16">
                  <c:v>864</c:v>
                </c:pt>
                <c:pt idx="17">
                  <c:v>832.98</c:v>
                </c:pt>
                <c:pt idx="18">
                  <c:v>831.33</c:v>
                </c:pt>
                <c:pt idx="19">
                  <c:v>807.53</c:v>
                </c:pt>
                <c:pt idx="20">
                  <c:v>802.55</c:v>
                </c:pt>
                <c:pt idx="21">
                  <c:v>845.09</c:v>
                </c:pt>
                <c:pt idx="22">
                  <c:v>849.89</c:v>
                </c:pt>
                <c:pt idx="23">
                  <c:v>858.05</c:v>
                </c:pt>
                <c:pt idx="24">
                  <c:v>876.16</c:v>
                </c:pt>
                <c:pt idx="25">
                  <c:v>883.94</c:v>
                </c:pt>
                <c:pt idx="26">
                  <c:v>871</c:v>
                </c:pt>
                <c:pt idx="27">
                  <c:v>853.51</c:v>
                </c:pt>
                <c:pt idx="28">
                  <c:v>820.5</c:v>
                </c:pt>
                <c:pt idx="29">
                  <c:v>828</c:v>
                </c:pt>
                <c:pt idx="30">
                  <c:v>826.06</c:v>
                </c:pt>
                <c:pt idx="31">
                  <c:v>811.79</c:v>
                </c:pt>
                <c:pt idx="32">
                  <c:v>845.41</c:v>
                </c:pt>
                <c:pt idx="33">
                  <c:v>851.25</c:v>
                </c:pt>
                <c:pt idx="34">
                  <c:v>843.5</c:v>
                </c:pt>
                <c:pt idx="35">
                  <c:v>831.95</c:v>
                </c:pt>
                <c:pt idx="36">
                  <c:v>854.37</c:v>
                </c:pt>
                <c:pt idx="37">
                  <c:v>862.98</c:v>
                </c:pt>
                <c:pt idx="38">
                  <c:v>873.09</c:v>
                </c:pt>
                <c:pt idx="39">
                  <c:v>889.24</c:v>
                </c:pt>
                <c:pt idx="40">
                  <c:v>893.5</c:v>
                </c:pt>
                <c:pt idx="41">
                  <c:v>916</c:v>
                </c:pt>
                <c:pt idx="42">
                  <c:v>896.5</c:v>
                </c:pt>
                <c:pt idx="43">
                  <c:v>883.03</c:v>
                </c:pt>
                <c:pt idx="44">
                  <c:v>876.27</c:v>
                </c:pt>
                <c:pt idx="45">
                  <c:v>842.61</c:v>
                </c:pt>
                <c:pt idx="46">
                  <c:v>806.75</c:v>
                </c:pt>
                <c:pt idx="47">
                  <c:v>796.6</c:v>
                </c:pt>
                <c:pt idx="48">
                  <c:v>798</c:v>
                </c:pt>
                <c:pt idx="49">
                  <c:v>871.67</c:v>
                </c:pt>
                <c:pt idx="50">
                  <c:v>902.2</c:v>
                </c:pt>
                <c:pt idx="51">
                  <c:v>937.5</c:v>
                </c:pt>
                <c:pt idx="52">
                  <c:v>1018.83</c:v>
                </c:pt>
                <c:pt idx="53">
                  <c:v>978.59</c:v>
                </c:pt>
                <c:pt idx="54">
                  <c:v>986.79</c:v>
                </c:pt>
                <c:pt idx="55">
                  <c:v>876</c:v>
                </c:pt>
                <c:pt idx="56">
                  <c:v>899.16</c:v>
                </c:pt>
                <c:pt idx="57">
                  <c:v>858.5</c:v>
                </c:pt>
                <c:pt idx="58">
                  <c:v>794.6</c:v>
                </c:pt>
                <c:pt idx="59">
                  <c:v>773.05</c:v>
                </c:pt>
                <c:pt idx="60">
                  <c:v>757.34</c:v>
                </c:pt>
                <c:pt idx="61">
                  <c:v>779</c:v>
                </c:pt>
                <c:pt idx="62">
                  <c:v>736.39</c:v>
                </c:pt>
                <c:pt idx="63">
                  <c:v>759.34</c:v>
                </c:pt>
                <c:pt idx="64">
                  <c:v>724.42</c:v>
                </c:pt>
                <c:pt idx="65">
                  <c:v>720.23</c:v>
                </c:pt>
                <c:pt idx="66">
                  <c:v>732</c:v>
                </c:pt>
                <c:pt idx="67">
                  <c:v>732.44</c:v>
                </c:pt>
                <c:pt idx="68">
                  <c:v>735.09</c:v>
                </c:pt>
                <c:pt idx="69">
                  <c:v>743.43</c:v>
                </c:pt>
                <c:pt idx="70">
                  <c:v>722.98</c:v>
                </c:pt>
                <c:pt idx="71">
                  <c:v>724.18</c:v>
                </c:pt>
                <c:pt idx="72">
                  <c:v>708.24</c:v>
                </c:pt>
                <c:pt idx="73">
                  <c:v>716.47</c:v>
                </c:pt>
                <c:pt idx="74">
                  <c:v>729.11</c:v>
                </c:pt>
                <c:pt idx="75">
                  <c:v>727.48</c:v>
                </c:pt>
                <c:pt idx="76">
                  <c:v>707.28</c:v>
                </c:pt>
                <c:pt idx="77">
                  <c:v>685</c:v>
                </c:pt>
                <c:pt idx="78">
                  <c:v>678.5</c:v>
                </c:pt>
                <c:pt idx="79">
                  <c:v>672.21</c:v>
                </c:pt>
                <c:pt idx="80">
                  <c:v>666.42</c:v>
                </c:pt>
                <c:pt idx="81">
                  <c:v>666</c:v>
                </c:pt>
                <c:pt idx="82">
                  <c:v>682.28</c:v>
                </c:pt>
                <c:pt idx="83">
                  <c:v>675.88</c:v>
                </c:pt>
                <c:pt idx="84">
                  <c:v>688.08</c:v>
                </c:pt>
                <c:pt idx="85">
                  <c:v>684.47</c:v>
                </c:pt>
                <c:pt idx="86">
                  <c:v>688</c:v>
                </c:pt>
                <c:pt idx="87">
                  <c:v>672.76</c:v>
                </c:pt>
                <c:pt idx="88">
                  <c:v>667.39</c:v>
                </c:pt>
                <c:pt idx="89">
                  <c:v>671.01</c:v>
                </c:pt>
                <c:pt idx="90">
                  <c:v>670.28</c:v>
                </c:pt>
                <c:pt idx="91">
                  <c:v>658.46</c:v>
                </c:pt>
                <c:pt idx="92">
                  <c:v>645.26</c:v>
                </c:pt>
                <c:pt idx="93">
                  <c:v>643.04</c:v>
                </c:pt>
                <c:pt idx="94">
                  <c:v>627.94000000000005</c:v>
                </c:pt>
                <c:pt idx="95">
                  <c:v>622.87</c:v>
                </c:pt>
                <c:pt idx="96">
                  <c:v>625.98</c:v>
                </c:pt>
                <c:pt idx="97">
                  <c:v>629</c:v>
                </c:pt>
                <c:pt idx="98">
                  <c:v>645</c:v>
                </c:pt>
                <c:pt idx="99">
                  <c:v>645.26</c:v>
                </c:pt>
                <c:pt idx="100">
                  <c:v>638.09</c:v>
                </c:pt>
                <c:pt idx="101">
                  <c:v>632.79</c:v>
                </c:pt>
                <c:pt idx="102">
                  <c:v>620.5</c:v>
                </c:pt>
                <c:pt idx="103">
                  <c:v>613</c:v>
                </c:pt>
                <c:pt idx="104">
                  <c:v>608</c:v>
                </c:pt>
                <c:pt idx="105">
                  <c:v>595</c:v>
                </c:pt>
                <c:pt idx="106">
                  <c:v>579.05999999999995</c:v>
                </c:pt>
                <c:pt idx="107">
                  <c:v>578</c:v>
                </c:pt>
                <c:pt idx="108">
                  <c:v>600.5</c:v>
                </c:pt>
                <c:pt idx="109">
                  <c:v>602.55999999999995</c:v>
                </c:pt>
                <c:pt idx="110">
                  <c:v>587</c:v>
                </c:pt>
                <c:pt idx="111">
                  <c:v>591.34</c:v>
                </c:pt>
                <c:pt idx="112">
                  <c:v>597.05999999999995</c:v>
                </c:pt>
                <c:pt idx="113">
                  <c:v>589.23</c:v>
                </c:pt>
                <c:pt idx="114">
                  <c:v>596</c:v>
                </c:pt>
                <c:pt idx="115">
                  <c:v>591.04</c:v>
                </c:pt>
                <c:pt idx="116">
                  <c:v>593.91</c:v>
                </c:pt>
                <c:pt idx="117">
                  <c:v>587</c:v>
                </c:pt>
                <c:pt idx="118">
                  <c:v>597.30999999999995</c:v>
                </c:pt>
                <c:pt idx="119">
                  <c:v>597</c:v>
                </c:pt>
                <c:pt idx="120">
                  <c:v>591.5</c:v>
                </c:pt>
                <c:pt idx="121">
                  <c:v>588</c:v>
                </c:pt>
                <c:pt idx="122">
                  <c:v>600.66999999999996</c:v>
                </c:pt>
                <c:pt idx="123">
                  <c:v>613.29999999999995</c:v>
                </c:pt>
                <c:pt idx="124">
                  <c:v>629.75</c:v>
                </c:pt>
                <c:pt idx="125">
                  <c:v>630.25</c:v>
                </c:pt>
                <c:pt idx="126">
                  <c:v>599.22</c:v>
                </c:pt>
                <c:pt idx="127">
                  <c:v>598.88</c:v>
                </c:pt>
                <c:pt idx="128">
                  <c:v>611</c:v>
                </c:pt>
                <c:pt idx="129">
                  <c:v>605</c:v>
                </c:pt>
                <c:pt idx="130">
                  <c:v>609.34</c:v>
                </c:pt>
                <c:pt idx="131">
                  <c:v>619.82000000000005</c:v>
                </c:pt>
                <c:pt idx="132">
                  <c:v>612.36</c:v>
                </c:pt>
                <c:pt idx="133">
                  <c:v>617.33000000000004</c:v>
                </c:pt>
                <c:pt idx="134">
                  <c:v>625.5</c:v>
                </c:pt>
                <c:pt idx="135">
                  <c:v>636</c:v>
                </c:pt>
                <c:pt idx="136">
                  <c:v>625.29999999999995</c:v>
                </c:pt>
                <c:pt idx="137">
                  <c:v>620.84</c:v>
                </c:pt>
                <c:pt idx="138">
                  <c:v>599.75</c:v>
                </c:pt>
                <c:pt idx="139">
                  <c:v>615.80999999999995</c:v>
                </c:pt>
                <c:pt idx="140">
                  <c:v>618.39</c:v>
                </c:pt>
                <c:pt idx="141">
                  <c:v>617</c:v>
                </c:pt>
                <c:pt idx="142">
                  <c:v>609.07000000000005</c:v>
                </c:pt>
                <c:pt idx="143">
                  <c:v>606.69000000000005</c:v>
                </c:pt>
                <c:pt idx="144">
                  <c:v>614.76</c:v>
                </c:pt>
                <c:pt idx="145">
                  <c:v>616.58000000000004</c:v>
                </c:pt>
                <c:pt idx="146">
                  <c:v>623.79</c:v>
                </c:pt>
                <c:pt idx="147">
                  <c:v>623.71</c:v>
                </c:pt>
                <c:pt idx="148">
                  <c:v>621.14</c:v>
                </c:pt>
                <c:pt idx="149">
                  <c:v>614.47</c:v>
                </c:pt>
                <c:pt idx="150">
                  <c:v>614.26</c:v>
                </c:pt>
                <c:pt idx="151">
                  <c:v>621.62</c:v>
                </c:pt>
                <c:pt idx="152">
                  <c:v>615.42999999999995</c:v>
                </c:pt>
                <c:pt idx="153">
                  <c:v>613.54</c:v>
                </c:pt>
                <c:pt idx="154">
                  <c:v>604.38</c:v>
                </c:pt>
                <c:pt idx="155">
                  <c:v>606.78</c:v>
                </c:pt>
                <c:pt idx="156">
                  <c:v>604.25</c:v>
                </c:pt>
                <c:pt idx="157">
                  <c:v>592.63</c:v>
                </c:pt>
                <c:pt idx="158">
                  <c:v>571.94000000000005</c:v>
                </c:pt>
                <c:pt idx="159">
                  <c:v>581.95000000000005</c:v>
                </c:pt>
                <c:pt idx="160">
                  <c:v>571</c:v>
                </c:pt>
                <c:pt idx="161">
                  <c:v>565.83000000000004</c:v>
                </c:pt>
                <c:pt idx="162">
                  <c:v>552.62</c:v>
                </c:pt>
                <c:pt idx="163">
                  <c:v>565.54</c:v>
                </c:pt>
                <c:pt idx="164">
                  <c:v>561.83000000000004</c:v>
                </c:pt>
                <c:pt idx="165">
                  <c:v>566.22</c:v>
                </c:pt>
                <c:pt idx="166">
                  <c:v>566</c:v>
                </c:pt>
                <c:pt idx="167">
                  <c:v>555.9</c:v>
                </c:pt>
                <c:pt idx="168">
                  <c:v>552.70000000000005</c:v>
                </c:pt>
                <c:pt idx="169">
                  <c:v>551.83000000000004</c:v>
                </c:pt>
                <c:pt idx="170">
                  <c:v>550.97</c:v>
                </c:pt>
                <c:pt idx="171">
                  <c:v>546.05999999999995</c:v>
                </c:pt>
                <c:pt idx="172">
                  <c:v>552.35</c:v>
                </c:pt>
                <c:pt idx="173">
                  <c:v>553.01</c:v>
                </c:pt>
                <c:pt idx="174">
                  <c:v>545.5</c:v>
                </c:pt>
                <c:pt idx="175">
                  <c:v>544.54999999999995</c:v>
                </c:pt>
                <c:pt idx="176">
                  <c:v>544.24</c:v>
                </c:pt>
                <c:pt idx="177">
                  <c:v>538.25</c:v>
                </c:pt>
                <c:pt idx="178">
                  <c:v>538.57000000000005</c:v>
                </c:pt>
                <c:pt idx="179">
                  <c:v>536.55999999999995</c:v>
                </c:pt>
                <c:pt idx="180">
                  <c:v>542.03</c:v>
                </c:pt>
                <c:pt idx="181">
                  <c:v>535.09</c:v>
                </c:pt>
                <c:pt idx="182">
                  <c:v>542.5</c:v>
                </c:pt>
                <c:pt idx="183">
                  <c:v>529.73</c:v>
                </c:pt>
                <c:pt idx="184">
                  <c:v>532.25</c:v>
                </c:pt>
                <c:pt idx="185">
                  <c:v>528.75</c:v>
                </c:pt>
                <c:pt idx="186">
                  <c:v>524.75</c:v>
                </c:pt>
                <c:pt idx="187">
                  <c:v>525.9</c:v>
                </c:pt>
                <c:pt idx="188">
                  <c:v>524</c:v>
                </c:pt>
                <c:pt idx="189">
                  <c:v>521.19000000000005</c:v>
                </c:pt>
                <c:pt idx="190">
                  <c:v>513.76</c:v>
                </c:pt>
                <c:pt idx="191">
                  <c:v>497.93</c:v>
                </c:pt>
                <c:pt idx="192">
                  <c:v>486.25</c:v>
                </c:pt>
                <c:pt idx="193">
                  <c:v>488.63</c:v>
                </c:pt>
                <c:pt idx="194">
                  <c:v>507.34</c:v>
                </c:pt>
                <c:pt idx="195">
                  <c:v>505.79</c:v>
                </c:pt>
                <c:pt idx="196">
                  <c:v>509.59</c:v>
                </c:pt>
                <c:pt idx="197">
                  <c:v>517.61</c:v>
                </c:pt>
                <c:pt idx="198">
                  <c:v>521.98</c:v>
                </c:pt>
                <c:pt idx="199">
                  <c:v>519</c:v>
                </c:pt>
                <c:pt idx="200">
                  <c:v>513</c:v>
                </c:pt>
                <c:pt idx="201">
                  <c:v>529.20000000000005</c:v>
                </c:pt>
                <c:pt idx="202">
                  <c:v>516.89</c:v>
                </c:pt>
                <c:pt idx="203">
                  <c:v>529.30999999999995</c:v>
                </c:pt>
                <c:pt idx="204">
                  <c:v>535.37</c:v>
                </c:pt>
                <c:pt idx="205">
                  <c:v>544.79</c:v>
                </c:pt>
                <c:pt idx="206">
                  <c:v>548.45000000000005</c:v>
                </c:pt>
                <c:pt idx="207">
                  <c:v>541.95000000000005</c:v>
                </c:pt>
                <c:pt idx="208">
                  <c:v>541</c:v>
                </c:pt>
                <c:pt idx="209">
                  <c:v>540.67999999999995</c:v>
                </c:pt>
                <c:pt idx="210">
                  <c:v>532.27</c:v>
                </c:pt>
                <c:pt idx="211">
                  <c:v>540.98</c:v>
                </c:pt>
                <c:pt idx="212">
                  <c:v>535</c:v>
                </c:pt>
                <c:pt idx="213">
                  <c:v>518.21</c:v>
                </c:pt>
                <c:pt idx="214">
                  <c:v>534</c:v>
                </c:pt>
                <c:pt idx="215">
                  <c:v>542.95000000000005</c:v>
                </c:pt>
                <c:pt idx="216">
                  <c:v>540.61</c:v>
                </c:pt>
                <c:pt idx="217">
                  <c:v>552.83000000000004</c:v>
                </c:pt>
                <c:pt idx="218">
                  <c:v>548.09</c:v>
                </c:pt>
                <c:pt idx="219">
                  <c:v>542.41999999999996</c:v>
                </c:pt>
                <c:pt idx="220">
                  <c:v>542.39</c:v>
                </c:pt>
                <c:pt idx="221">
                  <c:v>524.79999999999995</c:v>
                </c:pt>
                <c:pt idx="222">
                  <c:v>541.69000000000005</c:v>
                </c:pt>
                <c:pt idx="223">
                  <c:v>555.72</c:v>
                </c:pt>
                <c:pt idx="224">
                  <c:v>552.64</c:v>
                </c:pt>
                <c:pt idx="225">
                  <c:v>548.17999999999995</c:v>
                </c:pt>
                <c:pt idx="226">
                  <c:v>546.34</c:v>
                </c:pt>
                <c:pt idx="227">
                  <c:v>538.04999999999995</c:v>
                </c:pt>
                <c:pt idx="228">
                  <c:v>533.52</c:v>
                </c:pt>
                <c:pt idx="229">
                  <c:v>543</c:v>
                </c:pt>
                <c:pt idx="230">
                  <c:v>538.16999999999996</c:v>
                </c:pt>
                <c:pt idx="231">
                  <c:v>536.51</c:v>
                </c:pt>
                <c:pt idx="232">
                  <c:v>536.5</c:v>
                </c:pt>
                <c:pt idx="233">
                  <c:v>532.04</c:v>
                </c:pt>
                <c:pt idx="234">
                  <c:v>524.94000000000005</c:v>
                </c:pt>
                <c:pt idx="235">
                  <c:v>519.55999999999995</c:v>
                </c:pt>
                <c:pt idx="236">
                  <c:v>530.57000000000005</c:v>
                </c:pt>
                <c:pt idx="237">
                  <c:v>531.41999999999996</c:v>
                </c:pt>
                <c:pt idx="238">
                  <c:v>524.25</c:v>
                </c:pt>
                <c:pt idx="239">
                  <c:v>527</c:v>
                </c:pt>
                <c:pt idx="240">
                  <c:v>522.14</c:v>
                </c:pt>
                <c:pt idx="241">
                  <c:v>515.77</c:v>
                </c:pt>
                <c:pt idx="242">
                  <c:v>522</c:v>
                </c:pt>
                <c:pt idx="243">
                  <c:v>514.12</c:v>
                </c:pt>
                <c:pt idx="244">
                  <c:v>519.75</c:v>
                </c:pt>
                <c:pt idx="245">
                  <c:v>521.89</c:v>
                </c:pt>
                <c:pt idx="246">
                  <c:v>519.87</c:v>
                </c:pt>
                <c:pt idx="247">
                  <c:v>509.29</c:v>
                </c:pt>
                <c:pt idx="248">
                  <c:v>515.86</c:v>
                </c:pt>
                <c:pt idx="249">
                  <c:v>497</c:v>
                </c:pt>
                <c:pt idx="250">
                  <c:v>496.22</c:v>
                </c:pt>
                <c:pt idx="251">
                  <c:v>484.53</c:v>
                </c:pt>
              </c:numCache>
            </c:numRef>
          </c:val>
          <c:smooth val="0"/>
          <c:extLst>
            <c:ext xmlns:c16="http://schemas.microsoft.com/office/drawing/2014/chart" uri="{C3380CC4-5D6E-409C-BE32-E72D297353CC}">
              <c16:uniqueId val="{00000001-6771-42FB-BFD7-FE999396CA53}"/>
            </c:ext>
          </c:extLst>
        </c:ser>
        <c:ser>
          <c:idx val="2"/>
          <c:order val="2"/>
          <c:tx>
            <c:strRef>
              <c:f>'[Argus Historical Prices.xls]Price history'!$D$2</c:f>
              <c:strCache>
                <c:ptCount val="1"/>
                <c:pt idx="0">
                  <c:v>HSFO</c:v>
                </c:pt>
              </c:strCache>
            </c:strRef>
          </c:tx>
          <c:spPr>
            <a:ln w="28575" cap="rnd">
              <a:solidFill>
                <a:schemeClr val="accent3"/>
              </a:solidFill>
              <a:round/>
            </a:ln>
            <a:effectLst/>
          </c:spPr>
          <c:marker>
            <c:symbol val="none"/>
          </c:marker>
          <c:cat>
            <c:numRef>
              <c:f>'[Argus Historical Prices.xls]Price history'!$A$3:$A$254</c:f>
              <c:numCache>
                <c:formatCode>dd\ mmm\ yyyy</c:formatCode>
                <c:ptCount val="252"/>
                <c:pt idx="0">
                  <c:v>44707</c:v>
                </c:pt>
                <c:pt idx="1">
                  <c:v>44706</c:v>
                </c:pt>
                <c:pt idx="2">
                  <c:v>44705</c:v>
                </c:pt>
                <c:pt idx="3">
                  <c:v>44704</c:v>
                </c:pt>
                <c:pt idx="4">
                  <c:v>44701</c:v>
                </c:pt>
                <c:pt idx="5">
                  <c:v>44700</c:v>
                </c:pt>
                <c:pt idx="6">
                  <c:v>44699</c:v>
                </c:pt>
                <c:pt idx="7">
                  <c:v>44698</c:v>
                </c:pt>
                <c:pt idx="8">
                  <c:v>44694</c:v>
                </c:pt>
                <c:pt idx="9">
                  <c:v>44693</c:v>
                </c:pt>
                <c:pt idx="10">
                  <c:v>44692</c:v>
                </c:pt>
                <c:pt idx="11">
                  <c:v>44691</c:v>
                </c:pt>
                <c:pt idx="12">
                  <c:v>44690</c:v>
                </c:pt>
                <c:pt idx="13">
                  <c:v>44687</c:v>
                </c:pt>
                <c:pt idx="14">
                  <c:v>44686</c:v>
                </c:pt>
                <c:pt idx="15">
                  <c:v>44685</c:v>
                </c:pt>
                <c:pt idx="16">
                  <c:v>44680</c:v>
                </c:pt>
                <c:pt idx="17">
                  <c:v>44679</c:v>
                </c:pt>
                <c:pt idx="18">
                  <c:v>44678</c:v>
                </c:pt>
                <c:pt idx="19">
                  <c:v>44677</c:v>
                </c:pt>
                <c:pt idx="20">
                  <c:v>44676</c:v>
                </c:pt>
                <c:pt idx="21">
                  <c:v>44673</c:v>
                </c:pt>
                <c:pt idx="22">
                  <c:v>44672</c:v>
                </c:pt>
                <c:pt idx="23">
                  <c:v>44671</c:v>
                </c:pt>
                <c:pt idx="24">
                  <c:v>44670</c:v>
                </c:pt>
                <c:pt idx="25">
                  <c:v>44669</c:v>
                </c:pt>
                <c:pt idx="26">
                  <c:v>44665</c:v>
                </c:pt>
                <c:pt idx="27">
                  <c:v>44664</c:v>
                </c:pt>
                <c:pt idx="28">
                  <c:v>44663</c:v>
                </c:pt>
                <c:pt idx="29">
                  <c:v>44662</c:v>
                </c:pt>
                <c:pt idx="30">
                  <c:v>44659</c:v>
                </c:pt>
                <c:pt idx="31">
                  <c:v>44658</c:v>
                </c:pt>
                <c:pt idx="32">
                  <c:v>44657</c:v>
                </c:pt>
                <c:pt idx="33">
                  <c:v>44656</c:v>
                </c:pt>
                <c:pt idx="34">
                  <c:v>44655</c:v>
                </c:pt>
                <c:pt idx="35">
                  <c:v>44652</c:v>
                </c:pt>
                <c:pt idx="36">
                  <c:v>44651</c:v>
                </c:pt>
                <c:pt idx="37">
                  <c:v>44650</c:v>
                </c:pt>
                <c:pt idx="38">
                  <c:v>44649</c:v>
                </c:pt>
                <c:pt idx="39">
                  <c:v>44648</c:v>
                </c:pt>
                <c:pt idx="40">
                  <c:v>44645</c:v>
                </c:pt>
                <c:pt idx="41">
                  <c:v>44644</c:v>
                </c:pt>
                <c:pt idx="42">
                  <c:v>44643</c:v>
                </c:pt>
                <c:pt idx="43">
                  <c:v>44642</c:v>
                </c:pt>
                <c:pt idx="44">
                  <c:v>44641</c:v>
                </c:pt>
                <c:pt idx="45">
                  <c:v>44638</c:v>
                </c:pt>
                <c:pt idx="46">
                  <c:v>44637</c:v>
                </c:pt>
                <c:pt idx="47">
                  <c:v>44636</c:v>
                </c:pt>
                <c:pt idx="48">
                  <c:v>44635</c:v>
                </c:pt>
                <c:pt idx="49">
                  <c:v>44634</c:v>
                </c:pt>
                <c:pt idx="50">
                  <c:v>44631</c:v>
                </c:pt>
                <c:pt idx="51">
                  <c:v>44630</c:v>
                </c:pt>
                <c:pt idx="52">
                  <c:v>44629</c:v>
                </c:pt>
                <c:pt idx="53">
                  <c:v>44628</c:v>
                </c:pt>
                <c:pt idx="54">
                  <c:v>44627</c:v>
                </c:pt>
                <c:pt idx="55">
                  <c:v>44624</c:v>
                </c:pt>
                <c:pt idx="56">
                  <c:v>44623</c:v>
                </c:pt>
                <c:pt idx="57">
                  <c:v>44622</c:v>
                </c:pt>
                <c:pt idx="58">
                  <c:v>44621</c:v>
                </c:pt>
                <c:pt idx="59">
                  <c:v>44620</c:v>
                </c:pt>
                <c:pt idx="60">
                  <c:v>44617</c:v>
                </c:pt>
                <c:pt idx="61">
                  <c:v>44616</c:v>
                </c:pt>
                <c:pt idx="62">
                  <c:v>44615</c:v>
                </c:pt>
                <c:pt idx="63">
                  <c:v>44614</c:v>
                </c:pt>
                <c:pt idx="64">
                  <c:v>44613</c:v>
                </c:pt>
                <c:pt idx="65">
                  <c:v>44610</c:v>
                </c:pt>
                <c:pt idx="66">
                  <c:v>44609</c:v>
                </c:pt>
                <c:pt idx="67">
                  <c:v>44608</c:v>
                </c:pt>
                <c:pt idx="68">
                  <c:v>44607</c:v>
                </c:pt>
                <c:pt idx="69">
                  <c:v>44606</c:v>
                </c:pt>
                <c:pt idx="70">
                  <c:v>44603</c:v>
                </c:pt>
                <c:pt idx="71">
                  <c:v>44602</c:v>
                </c:pt>
                <c:pt idx="72">
                  <c:v>44601</c:v>
                </c:pt>
                <c:pt idx="73">
                  <c:v>44600</c:v>
                </c:pt>
                <c:pt idx="74">
                  <c:v>44599</c:v>
                </c:pt>
                <c:pt idx="75">
                  <c:v>44596</c:v>
                </c:pt>
                <c:pt idx="76">
                  <c:v>44595</c:v>
                </c:pt>
                <c:pt idx="77">
                  <c:v>44592</c:v>
                </c:pt>
                <c:pt idx="78">
                  <c:v>44589</c:v>
                </c:pt>
                <c:pt idx="79">
                  <c:v>44588</c:v>
                </c:pt>
                <c:pt idx="80">
                  <c:v>44587</c:v>
                </c:pt>
                <c:pt idx="81">
                  <c:v>44586</c:v>
                </c:pt>
                <c:pt idx="82">
                  <c:v>44585</c:v>
                </c:pt>
                <c:pt idx="83">
                  <c:v>44582</c:v>
                </c:pt>
                <c:pt idx="84">
                  <c:v>44581</c:v>
                </c:pt>
                <c:pt idx="85">
                  <c:v>44580</c:v>
                </c:pt>
                <c:pt idx="86">
                  <c:v>44579</c:v>
                </c:pt>
                <c:pt idx="87">
                  <c:v>44578</c:v>
                </c:pt>
                <c:pt idx="88">
                  <c:v>44575</c:v>
                </c:pt>
                <c:pt idx="89">
                  <c:v>44574</c:v>
                </c:pt>
                <c:pt idx="90">
                  <c:v>44573</c:v>
                </c:pt>
                <c:pt idx="91">
                  <c:v>44572</c:v>
                </c:pt>
                <c:pt idx="92">
                  <c:v>44571</c:v>
                </c:pt>
                <c:pt idx="93">
                  <c:v>44568</c:v>
                </c:pt>
                <c:pt idx="94">
                  <c:v>44567</c:v>
                </c:pt>
                <c:pt idx="95">
                  <c:v>44566</c:v>
                </c:pt>
                <c:pt idx="96">
                  <c:v>44565</c:v>
                </c:pt>
                <c:pt idx="97">
                  <c:v>44564</c:v>
                </c:pt>
                <c:pt idx="98">
                  <c:v>44561</c:v>
                </c:pt>
                <c:pt idx="99">
                  <c:v>44560</c:v>
                </c:pt>
                <c:pt idx="100">
                  <c:v>44559</c:v>
                </c:pt>
                <c:pt idx="101">
                  <c:v>44558</c:v>
                </c:pt>
                <c:pt idx="102">
                  <c:v>44557</c:v>
                </c:pt>
                <c:pt idx="103">
                  <c:v>44554</c:v>
                </c:pt>
                <c:pt idx="104">
                  <c:v>44553</c:v>
                </c:pt>
                <c:pt idx="105">
                  <c:v>44552</c:v>
                </c:pt>
                <c:pt idx="106">
                  <c:v>44551</c:v>
                </c:pt>
                <c:pt idx="107">
                  <c:v>44550</c:v>
                </c:pt>
                <c:pt idx="108">
                  <c:v>44547</c:v>
                </c:pt>
                <c:pt idx="109">
                  <c:v>44546</c:v>
                </c:pt>
                <c:pt idx="110">
                  <c:v>44545</c:v>
                </c:pt>
                <c:pt idx="111">
                  <c:v>44544</c:v>
                </c:pt>
                <c:pt idx="112">
                  <c:v>44543</c:v>
                </c:pt>
                <c:pt idx="113">
                  <c:v>44540</c:v>
                </c:pt>
                <c:pt idx="114">
                  <c:v>44539</c:v>
                </c:pt>
                <c:pt idx="115">
                  <c:v>44538</c:v>
                </c:pt>
                <c:pt idx="116">
                  <c:v>44537</c:v>
                </c:pt>
                <c:pt idx="117">
                  <c:v>44536</c:v>
                </c:pt>
                <c:pt idx="118">
                  <c:v>44533</c:v>
                </c:pt>
                <c:pt idx="119">
                  <c:v>44532</c:v>
                </c:pt>
                <c:pt idx="120">
                  <c:v>44531</c:v>
                </c:pt>
                <c:pt idx="121">
                  <c:v>44530</c:v>
                </c:pt>
                <c:pt idx="122">
                  <c:v>44529</c:v>
                </c:pt>
                <c:pt idx="123">
                  <c:v>44526</c:v>
                </c:pt>
                <c:pt idx="124">
                  <c:v>44525</c:v>
                </c:pt>
                <c:pt idx="125">
                  <c:v>44524</c:v>
                </c:pt>
                <c:pt idx="126">
                  <c:v>44523</c:v>
                </c:pt>
                <c:pt idx="127">
                  <c:v>44522</c:v>
                </c:pt>
                <c:pt idx="128">
                  <c:v>44519</c:v>
                </c:pt>
                <c:pt idx="129">
                  <c:v>44518</c:v>
                </c:pt>
                <c:pt idx="130">
                  <c:v>44517</c:v>
                </c:pt>
                <c:pt idx="131">
                  <c:v>44516</c:v>
                </c:pt>
                <c:pt idx="132">
                  <c:v>44515</c:v>
                </c:pt>
                <c:pt idx="133">
                  <c:v>44512</c:v>
                </c:pt>
                <c:pt idx="134">
                  <c:v>44511</c:v>
                </c:pt>
                <c:pt idx="135">
                  <c:v>44510</c:v>
                </c:pt>
                <c:pt idx="136">
                  <c:v>44509</c:v>
                </c:pt>
                <c:pt idx="137">
                  <c:v>44508</c:v>
                </c:pt>
                <c:pt idx="138">
                  <c:v>44505</c:v>
                </c:pt>
                <c:pt idx="139">
                  <c:v>44503</c:v>
                </c:pt>
                <c:pt idx="140">
                  <c:v>44502</c:v>
                </c:pt>
                <c:pt idx="141">
                  <c:v>44501</c:v>
                </c:pt>
                <c:pt idx="142">
                  <c:v>44498</c:v>
                </c:pt>
                <c:pt idx="143">
                  <c:v>44497</c:v>
                </c:pt>
                <c:pt idx="144">
                  <c:v>44496</c:v>
                </c:pt>
                <c:pt idx="145">
                  <c:v>44495</c:v>
                </c:pt>
                <c:pt idx="146">
                  <c:v>44494</c:v>
                </c:pt>
                <c:pt idx="147">
                  <c:v>44491</c:v>
                </c:pt>
                <c:pt idx="148">
                  <c:v>44490</c:v>
                </c:pt>
                <c:pt idx="149">
                  <c:v>44489</c:v>
                </c:pt>
                <c:pt idx="150">
                  <c:v>44488</c:v>
                </c:pt>
                <c:pt idx="151">
                  <c:v>44487</c:v>
                </c:pt>
                <c:pt idx="152">
                  <c:v>44484</c:v>
                </c:pt>
                <c:pt idx="153">
                  <c:v>44483</c:v>
                </c:pt>
                <c:pt idx="154">
                  <c:v>44482</c:v>
                </c:pt>
                <c:pt idx="155">
                  <c:v>44481</c:v>
                </c:pt>
                <c:pt idx="156">
                  <c:v>44480</c:v>
                </c:pt>
                <c:pt idx="157">
                  <c:v>44477</c:v>
                </c:pt>
                <c:pt idx="158">
                  <c:v>44476</c:v>
                </c:pt>
                <c:pt idx="159">
                  <c:v>44475</c:v>
                </c:pt>
                <c:pt idx="160">
                  <c:v>44474</c:v>
                </c:pt>
                <c:pt idx="161">
                  <c:v>44473</c:v>
                </c:pt>
                <c:pt idx="162">
                  <c:v>44470</c:v>
                </c:pt>
                <c:pt idx="163">
                  <c:v>44469</c:v>
                </c:pt>
                <c:pt idx="164">
                  <c:v>44468</c:v>
                </c:pt>
                <c:pt idx="165">
                  <c:v>44467</c:v>
                </c:pt>
                <c:pt idx="166">
                  <c:v>44466</c:v>
                </c:pt>
                <c:pt idx="167">
                  <c:v>44463</c:v>
                </c:pt>
                <c:pt idx="168">
                  <c:v>44462</c:v>
                </c:pt>
                <c:pt idx="169">
                  <c:v>44461</c:v>
                </c:pt>
                <c:pt idx="170">
                  <c:v>44460</c:v>
                </c:pt>
                <c:pt idx="171">
                  <c:v>44459</c:v>
                </c:pt>
                <c:pt idx="172">
                  <c:v>44456</c:v>
                </c:pt>
                <c:pt idx="173">
                  <c:v>44455</c:v>
                </c:pt>
                <c:pt idx="174">
                  <c:v>44454</c:v>
                </c:pt>
                <c:pt idx="175">
                  <c:v>44453</c:v>
                </c:pt>
                <c:pt idx="176">
                  <c:v>44452</c:v>
                </c:pt>
                <c:pt idx="177">
                  <c:v>44449</c:v>
                </c:pt>
                <c:pt idx="178">
                  <c:v>44448</c:v>
                </c:pt>
                <c:pt idx="179">
                  <c:v>44447</c:v>
                </c:pt>
                <c:pt idx="180">
                  <c:v>44446</c:v>
                </c:pt>
                <c:pt idx="181">
                  <c:v>44445</c:v>
                </c:pt>
                <c:pt idx="182">
                  <c:v>44442</c:v>
                </c:pt>
                <c:pt idx="183">
                  <c:v>44441</c:v>
                </c:pt>
                <c:pt idx="184">
                  <c:v>44440</c:v>
                </c:pt>
                <c:pt idx="185">
                  <c:v>44439</c:v>
                </c:pt>
                <c:pt idx="186">
                  <c:v>44438</c:v>
                </c:pt>
                <c:pt idx="187">
                  <c:v>44435</c:v>
                </c:pt>
                <c:pt idx="188">
                  <c:v>44434</c:v>
                </c:pt>
                <c:pt idx="189">
                  <c:v>44433</c:v>
                </c:pt>
                <c:pt idx="190">
                  <c:v>44432</c:v>
                </c:pt>
                <c:pt idx="191">
                  <c:v>44431</c:v>
                </c:pt>
                <c:pt idx="192">
                  <c:v>44428</c:v>
                </c:pt>
                <c:pt idx="193">
                  <c:v>44427</c:v>
                </c:pt>
                <c:pt idx="194">
                  <c:v>44426</c:v>
                </c:pt>
                <c:pt idx="195">
                  <c:v>44425</c:v>
                </c:pt>
                <c:pt idx="196">
                  <c:v>44424</c:v>
                </c:pt>
                <c:pt idx="197">
                  <c:v>44421</c:v>
                </c:pt>
                <c:pt idx="198">
                  <c:v>44420</c:v>
                </c:pt>
                <c:pt idx="199">
                  <c:v>44419</c:v>
                </c:pt>
                <c:pt idx="200">
                  <c:v>44418</c:v>
                </c:pt>
                <c:pt idx="201">
                  <c:v>44414</c:v>
                </c:pt>
                <c:pt idx="202">
                  <c:v>44413</c:v>
                </c:pt>
                <c:pt idx="203">
                  <c:v>44412</c:v>
                </c:pt>
                <c:pt idx="204">
                  <c:v>44411</c:v>
                </c:pt>
                <c:pt idx="205">
                  <c:v>44410</c:v>
                </c:pt>
                <c:pt idx="206">
                  <c:v>44407</c:v>
                </c:pt>
                <c:pt idx="207">
                  <c:v>44406</c:v>
                </c:pt>
                <c:pt idx="208">
                  <c:v>44405</c:v>
                </c:pt>
                <c:pt idx="209">
                  <c:v>44404</c:v>
                </c:pt>
                <c:pt idx="210">
                  <c:v>44403</c:v>
                </c:pt>
                <c:pt idx="211">
                  <c:v>44400</c:v>
                </c:pt>
                <c:pt idx="212">
                  <c:v>44399</c:v>
                </c:pt>
                <c:pt idx="213">
                  <c:v>44398</c:v>
                </c:pt>
                <c:pt idx="214">
                  <c:v>44396</c:v>
                </c:pt>
                <c:pt idx="215">
                  <c:v>44393</c:v>
                </c:pt>
                <c:pt idx="216">
                  <c:v>44392</c:v>
                </c:pt>
                <c:pt idx="217">
                  <c:v>44391</c:v>
                </c:pt>
                <c:pt idx="218">
                  <c:v>44390</c:v>
                </c:pt>
                <c:pt idx="219">
                  <c:v>44389</c:v>
                </c:pt>
                <c:pt idx="220">
                  <c:v>44386</c:v>
                </c:pt>
                <c:pt idx="221">
                  <c:v>44385</c:v>
                </c:pt>
                <c:pt idx="222">
                  <c:v>44384</c:v>
                </c:pt>
                <c:pt idx="223">
                  <c:v>44383</c:v>
                </c:pt>
                <c:pt idx="224">
                  <c:v>44382</c:v>
                </c:pt>
                <c:pt idx="225">
                  <c:v>44379</c:v>
                </c:pt>
                <c:pt idx="226">
                  <c:v>44378</c:v>
                </c:pt>
                <c:pt idx="227">
                  <c:v>44377</c:v>
                </c:pt>
                <c:pt idx="228">
                  <c:v>44376</c:v>
                </c:pt>
                <c:pt idx="229">
                  <c:v>44375</c:v>
                </c:pt>
                <c:pt idx="230">
                  <c:v>44372</c:v>
                </c:pt>
                <c:pt idx="231">
                  <c:v>44371</c:v>
                </c:pt>
                <c:pt idx="232">
                  <c:v>44370</c:v>
                </c:pt>
                <c:pt idx="233">
                  <c:v>44369</c:v>
                </c:pt>
                <c:pt idx="234">
                  <c:v>44368</c:v>
                </c:pt>
                <c:pt idx="235">
                  <c:v>44365</c:v>
                </c:pt>
                <c:pt idx="236">
                  <c:v>44364</c:v>
                </c:pt>
                <c:pt idx="237">
                  <c:v>44363</c:v>
                </c:pt>
                <c:pt idx="238">
                  <c:v>44362</c:v>
                </c:pt>
                <c:pt idx="239">
                  <c:v>44361</c:v>
                </c:pt>
                <c:pt idx="240">
                  <c:v>44358</c:v>
                </c:pt>
                <c:pt idx="241">
                  <c:v>44357</c:v>
                </c:pt>
                <c:pt idx="242">
                  <c:v>44356</c:v>
                </c:pt>
                <c:pt idx="243">
                  <c:v>44355</c:v>
                </c:pt>
                <c:pt idx="244">
                  <c:v>44354</c:v>
                </c:pt>
                <c:pt idx="245">
                  <c:v>44351</c:v>
                </c:pt>
                <c:pt idx="246">
                  <c:v>44350</c:v>
                </c:pt>
                <c:pt idx="247">
                  <c:v>44349</c:v>
                </c:pt>
                <c:pt idx="248">
                  <c:v>44348</c:v>
                </c:pt>
                <c:pt idx="249">
                  <c:v>44347</c:v>
                </c:pt>
                <c:pt idx="250">
                  <c:v>44344</c:v>
                </c:pt>
                <c:pt idx="251">
                  <c:v>44343</c:v>
                </c:pt>
              </c:numCache>
            </c:numRef>
          </c:cat>
          <c:val>
            <c:numRef>
              <c:f>'[Argus Historical Prices.xls]Price history'!$D$3:$D$254</c:f>
              <c:numCache>
                <c:formatCode>#,##0.000</c:formatCode>
                <c:ptCount val="252"/>
                <c:pt idx="0">
                  <c:v>641</c:v>
                </c:pt>
                <c:pt idx="1">
                  <c:v>647.5</c:v>
                </c:pt>
                <c:pt idx="2">
                  <c:v>654</c:v>
                </c:pt>
                <c:pt idx="3">
                  <c:v>656</c:v>
                </c:pt>
                <c:pt idx="4">
                  <c:v>648</c:v>
                </c:pt>
                <c:pt idx="5">
                  <c:v>624</c:v>
                </c:pt>
                <c:pt idx="6">
                  <c:v>664.5</c:v>
                </c:pt>
                <c:pt idx="7">
                  <c:v>698</c:v>
                </c:pt>
                <c:pt idx="8">
                  <c:v>666</c:v>
                </c:pt>
                <c:pt idx="9">
                  <c:v>640</c:v>
                </c:pt>
                <c:pt idx="10">
                  <c:v>660</c:v>
                </c:pt>
                <c:pt idx="11">
                  <c:v>676</c:v>
                </c:pt>
                <c:pt idx="12">
                  <c:v>720</c:v>
                </c:pt>
                <c:pt idx="13">
                  <c:v>736</c:v>
                </c:pt>
                <c:pt idx="14">
                  <c:v>763</c:v>
                </c:pt>
                <c:pt idx="15">
                  <c:v>770.5</c:v>
                </c:pt>
                <c:pt idx="16">
                  <c:v>766</c:v>
                </c:pt>
                <c:pt idx="17">
                  <c:v>754</c:v>
                </c:pt>
                <c:pt idx="18">
                  <c:v>756</c:v>
                </c:pt>
                <c:pt idx="19">
                  <c:v>713</c:v>
                </c:pt>
                <c:pt idx="20">
                  <c:v>715.5</c:v>
                </c:pt>
                <c:pt idx="21">
                  <c:v>747.5</c:v>
                </c:pt>
                <c:pt idx="22">
                  <c:v>753</c:v>
                </c:pt>
                <c:pt idx="23">
                  <c:v>748</c:v>
                </c:pt>
                <c:pt idx="24">
                  <c:v>762.5</c:v>
                </c:pt>
                <c:pt idx="25">
                  <c:v>760</c:v>
                </c:pt>
                <c:pt idx="26">
                  <c:v>727</c:v>
                </c:pt>
                <c:pt idx="27">
                  <c:v>745</c:v>
                </c:pt>
                <c:pt idx="28">
                  <c:v>725</c:v>
                </c:pt>
                <c:pt idx="29">
                  <c:v>703</c:v>
                </c:pt>
                <c:pt idx="30">
                  <c:v>698</c:v>
                </c:pt>
                <c:pt idx="31">
                  <c:v>681</c:v>
                </c:pt>
                <c:pt idx="32">
                  <c:v>711</c:v>
                </c:pt>
                <c:pt idx="33">
                  <c:v>708.5</c:v>
                </c:pt>
                <c:pt idx="34">
                  <c:v>693</c:v>
                </c:pt>
                <c:pt idx="35">
                  <c:v>688</c:v>
                </c:pt>
                <c:pt idx="36">
                  <c:v>668</c:v>
                </c:pt>
                <c:pt idx="37">
                  <c:v>671</c:v>
                </c:pt>
                <c:pt idx="38">
                  <c:v>666.88</c:v>
                </c:pt>
                <c:pt idx="39">
                  <c:v>690</c:v>
                </c:pt>
                <c:pt idx="40">
                  <c:v>674</c:v>
                </c:pt>
                <c:pt idx="41">
                  <c:v>693</c:v>
                </c:pt>
                <c:pt idx="42">
                  <c:v>668</c:v>
                </c:pt>
                <c:pt idx="43">
                  <c:v>647</c:v>
                </c:pt>
                <c:pt idx="44">
                  <c:v>629</c:v>
                </c:pt>
                <c:pt idx="45">
                  <c:v>609</c:v>
                </c:pt>
                <c:pt idx="46">
                  <c:v>604.5</c:v>
                </c:pt>
                <c:pt idx="47">
                  <c:v>601</c:v>
                </c:pt>
                <c:pt idx="48">
                  <c:v>585</c:v>
                </c:pt>
                <c:pt idx="49">
                  <c:v>632</c:v>
                </c:pt>
                <c:pt idx="50">
                  <c:v>661.5</c:v>
                </c:pt>
                <c:pt idx="51">
                  <c:v>666</c:v>
                </c:pt>
                <c:pt idx="52">
                  <c:v>723.84</c:v>
                </c:pt>
                <c:pt idx="53">
                  <c:v>696</c:v>
                </c:pt>
                <c:pt idx="54">
                  <c:v>694</c:v>
                </c:pt>
                <c:pt idx="55">
                  <c:v>609</c:v>
                </c:pt>
                <c:pt idx="56">
                  <c:v>619.5</c:v>
                </c:pt>
                <c:pt idx="57">
                  <c:v>573</c:v>
                </c:pt>
                <c:pt idx="58">
                  <c:v>556</c:v>
                </c:pt>
                <c:pt idx="59">
                  <c:v>538</c:v>
                </c:pt>
                <c:pt idx="60">
                  <c:v>534</c:v>
                </c:pt>
                <c:pt idx="61">
                  <c:v>572</c:v>
                </c:pt>
                <c:pt idx="62">
                  <c:v>525</c:v>
                </c:pt>
                <c:pt idx="63">
                  <c:v>546</c:v>
                </c:pt>
                <c:pt idx="64">
                  <c:v>518</c:v>
                </c:pt>
                <c:pt idx="65">
                  <c:v>510</c:v>
                </c:pt>
                <c:pt idx="66">
                  <c:v>523</c:v>
                </c:pt>
                <c:pt idx="67">
                  <c:v>524</c:v>
                </c:pt>
                <c:pt idx="68">
                  <c:v>531.41999999999996</c:v>
                </c:pt>
                <c:pt idx="69">
                  <c:v>531</c:v>
                </c:pt>
                <c:pt idx="70">
                  <c:v>510</c:v>
                </c:pt>
                <c:pt idx="71">
                  <c:v>508</c:v>
                </c:pt>
                <c:pt idx="72">
                  <c:v>504.38</c:v>
                </c:pt>
                <c:pt idx="73">
                  <c:v>515</c:v>
                </c:pt>
                <c:pt idx="74">
                  <c:v>519</c:v>
                </c:pt>
                <c:pt idx="75">
                  <c:v>526</c:v>
                </c:pt>
                <c:pt idx="76">
                  <c:v>507.5</c:v>
                </c:pt>
                <c:pt idx="77">
                  <c:v>511.5</c:v>
                </c:pt>
                <c:pt idx="78">
                  <c:v>509</c:v>
                </c:pt>
                <c:pt idx="79">
                  <c:v>516</c:v>
                </c:pt>
                <c:pt idx="80">
                  <c:v>509.75</c:v>
                </c:pt>
                <c:pt idx="81">
                  <c:v>500</c:v>
                </c:pt>
                <c:pt idx="82">
                  <c:v>505</c:v>
                </c:pt>
                <c:pt idx="83">
                  <c:v>498</c:v>
                </c:pt>
                <c:pt idx="84">
                  <c:v>504</c:v>
                </c:pt>
                <c:pt idx="85">
                  <c:v>495</c:v>
                </c:pt>
                <c:pt idx="86">
                  <c:v>491.17</c:v>
                </c:pt>
                <c:pt idx="87">
                  <c:v>478</c:v>
                </c:pt>
                <c:pt idx="88">
                  <c:v>477.83</c:v>
                </c:pt>
                <c:pt idx="89">
                  <c:v>473.5</c:v>
                </c:pt>
                <c:pt idx="90">
                  <c:v>469</c:v>
                </c:pt>
                <c:pt idx="91">
                  <c:v>458.3</c:v>
                </c:pt>
                <c:pt idx="92">
                  <c:v>460</c:v>
                </c:pt>
                <c:pt idx="93">
                  <c:v>463</c:v>
                </c:pt>
                <c:pt idx="94">
                  <c:v>458</c:v>
                </c:pt>
                <c:pt idx="95">
                  <c:v>450</c:v>
                </c:pt>
                <c:pt idx="96">
                  <c:v>455</c:v>
                </c:pt>
                <c:pt idx="97">
                  <c:v>446</c:v>
                </c:pt>
                <c:pt idx="98">
                  <c:v>454</c:v>
                </c:pt>
                <c:pt idx="99">
                  <c:v>456</c:v>
                </c:pt>
                <c:pt idx="100">
                  <c:v>450</c:v>
                </c:pt>
                <c:pt idx="101">
                  <c:v>455</c:v>
                </c:pt>
                <c:pt idx="102">
                  <c:v>440.5</c:v>
                </c:pt>
                <c:pt idx="103">
                  <c:v>440</c:v>
                </c:pt>
                <c:pt idx="104">
                  <c:v>431</c:v>
                </c:pt>
                <c:pt idx="105">
                  <c:v>424</c:v>
                </c:pt>
                <c:pt idx="106">
                  <c:v>415</c:v>
                </c:pt>
                <c:pt idx="107">
                  <c:v>405.5</c:v>
                </c:pt>
                <c:pt idx="108">
                  <c:v>421</c:v>
                </c:pt>
                <c:pt idx="109">
                  <c:v>423</c:v>
                </c:pt>
                <c:pt idx="110">
                  <c:v>421.5</c:v>
                </c:pt>
                <c:pt idx="111">
                  <c:v>418.5</c:v>
                </c:pt>
                <c:pt idx="112">
                  <c:v>424</c:v>
                </c:pt>
                <c:pt idx="113">
                  <c:v>418.25</c:v>
                </c:pt>
                <c:pt idx="114">
                  <c:v>420</c:v>
                </c:pt>
                <c:pt idx="115">
                  <c:v>419</c:v>
                </c:pt>
                <c:pt idx="116">
                  <c:v>417.1</c:v>
                </c:pt>
                <c:pt idx="117">
                  <c:v>398.5</c:v>
                </c:pt>
                <c:pt idx="118">
                  <c:v>400</c:v>
                </c:pt>
                <c:pt idx="119">
                  <c:v>397.12</c:v>
                </c:pt>
                <c:pt idx="120">
                  <c:v>402</c:v>
                </c:pt>
                <c:pt idx="121">
                  <c:v>412.5</c:v>
                </c:pt>
                <c:pt idx="122">
                  <c:v>433</c:v>
                </c:pt>
                <c:pt idx="123">
                  <c:v>439.5</c:v>
                </c:pt>
                <c:pt idx="124">
                  <c:v>455</c:v>
                </c:pt>
                <c:pt idx="125">
                  <c:v>461</c:v>
                </c:pt>
                <c:pt idx="126">
                  <c:v>442.75</c:v>
                </c:pt>
                <c:pt idx="127">
                  <c:v>444</c:v>
                </c:pt>
                <c:pt idx="128">
                  <c:v>459</c:v>
                </c:pt>
                <c:pt idx="129">
                  <c:v>450</c:v>
                </c:pt>
                <c:pt idx="130">
                  <c:v>462</c:v>
                </c:pt>
                <c:pt idx="131">
                  <c:v>466</c:v>
                </c:pt>
                <c:pt idx="132">
                  <c:v>453</c:v>
                </c:pt>
                <c:pt idx="133">
                  <c:v>453</c:v>
                </c:pt>
                <c:pt idx="134">
                  <c:v>455</c:v>
                </c:pt>
                <c:pt idx="135">
                  <c:v>463.59</c:v>
                </c:pt>
                <c:pt idx="136">
                  <c:v>465</c:v>
                </c:pt>
                <c:pt idx="137">
                  <c:v>464.19</c:v>
                </c:pt>
                <c:pt idx="138">
                  <c:v>444</c:v>
                </c:pt>
                <c:pt idx="139">
                  <c:v>458.5</c:v>
                </c:pt>
                <c:pt idx="140">
                  <c:v>470</c:v>
                </c:pt>
                <c:pt idx="141">
                  <c:v>468</c:v>
                </c:pt>
                <c:pt idx="142">
                  <c:v>467</c:v>
                </c:pt>
                <c:pt idx="143">
                  <c:v>458.5</c:v>
                </c:pt>
                <c:pt idx="144">
                  <c:v>468</c:v>
                </c:pt>
                <c:pt idx="145">
                  <c:v>478</c:v>
                </c:pt>
                <c:pt idx="146">
                  <c:v>487</c:v>
                </c:pt>
                <c:pt idx="147">
                  <c:v>476</c:v>
                </c:pt>
                <c:pt idx="148">
                  <c:v>502.5</c:v>
                </c:pt>
                <c:pt idx="149">
                  <c:v>495</c:v>
                </c:pt>
                <c:pt idx="150">
                  <c:v>498</c:v>
                </c:pt>
                <c:pt idx="151">
                  <c:v>510</c:v>
                </c:pt>
                <c:pt idx="152">
                  <c:v>515</c:v>
                </c:pt>
                <c:pt idx="153">
                  <c:v>513</c:v>
                </c:pt>
                <c:pt idx="154">
                  <c:v>511</c:v>
                </c:pt>
                <c:pt idx="155">
                  <c:v>522</c:v>
                </c:pt>
                <c:pt idx="156">
                  <c:v>528</c:v>
                </c:pt>
                <c:pt idx="157">
                  <c:v>516</c:v>
                </c:pt>
                <c:pt idx="158">
                  <c:v>499</c:v>
                </c:pt>
                <c:pt idx="159">
                  <c:v>516</c:v>
                </c:pt>
                <c:pt idx="160">
                  <c:v>520</c:v>
                </c:pt>
                <c:pt idx="161">
                  <c:v>493</c:v>
                </c:pt>
                <c:pt idx="162">
                  <c:v>485</c:v>
                </c:pt>
                <c:pt idx="163">
                  <c:v>488</c:v>
                </c:pt>
                <c:pt idx="164">
                  <c:v>484</c:v>
                </c:pt>
                <c:pt idx="165">
                  <c:v>497</c:v>
                </c:pt>
                <c:pt idx="166">
                  <c:v>489.17</c:v>
                </c:pt>
                <c:pt idx="167">
                  <c:v>490</c:v>
                </c:pt>
                <c:pt idx="168">
                  <c:v>486</c:v>
                </c:pt>
                <c:pt idx="169">
                  <c:v>480.67</c:v>
                </c:pt>
                <c:pt idx="170">
                  <c:v>468</c:v>
                </c:pt>
                <c:pt idx="171">
                  <c:v>462.75</c:v>
                </c:pt>
                <c:pt idx="172">
                  <c:v>467.82</c:v>
                </c:pt>
                <c:pt idx="173">
                  <c:v>461</c:v>
                </c:pt>
                <c:pt idx="174">
                  <c:v>460</c:v>
                </c:pt>
                <c:pt idx="175">
                  <c:v>463</c:v>
                </c:pt>
                <c:pt idx="176">
                  <c:v>472</c:v>
                </c:pt>
                <c:pt idx="177">
                  <c:v>465</c:v>
                </c:pt>
                <c:pt idx="178">
                  <c:v>463</c:v>
                </c:pt>
                <c:pt idx="179">
                  <c:v>463</c:v>
                </c:pt>
                <c:pt idx="180">
                  <c:v>456</c:v>
                </c:pt>
                <c:pt idx="181">
                  <c:v>447</c:v>
                </c:pt>
                <c:pt idx="182">
                  <c:v>441</c:v>
                </c:pt>
                <c:pt idx="183">
                  <c:v>434.5</c:v>
                </c:pt>
                <c:pt idx="184">
                  <c:v>440</c:v>
                </c:pt>
                <c:pt idx="185">
                  <c:v>440</c:v>
                </c:pt>
                <c:pt idx="186">
                  <c:v>441</c:v>
                </c:pt>
                <c:pt idx="187">
                  <c:v>441</c:v>
                </c:pt>
                <c:pt idx="188">
                  <c:v>431</c:v>
                </c:pt>
                <c:pt idx="189">
                  <c:v>420</c:v>
                </c:pt>
                <c:pt idx="190">
                  <c:v>420</c:v>
                </c:pt>
                <c:pt idx="191">
                  <c:v>397</c:v>
                </c:pt>
                <c:pt idx="192">
                  <c:v>388</c:v>
                </c:pt>
                <c:pt idx="193">
                  <c:v>387</c:v>
                </c:pt>
                <c:pt idx="194">
                  <c:v>398</c:v>
                </c:pt>
                <c:pt idx="195">
                  <c:v>393</c:v>
                </c:pt>
                <c:pt idx="196">
                  <c:v>397</c:v>
                </c:pt>
                <c:pt idx="197">
                  <c:v>407</c:v>
                </c:pt>
                <c:pt idx="198">
                  <c:v>409.5</c:v>
                </c:pt>
                <c:pt idx="199">
                  <c:v>406</c:v>
                </c:pt>
                <c:pt idx="200">
                  <c:v>403</c:v>
                </c:pt>
                <c:pt idx="201">
                  <c:v>412</c:v>
                </c:pt>
                <c:pt idx="202">
                  <c:v>404</c:v>
                </c:pt>
                <c:pt idx="203">
                  <c:v>414.5</c:v>
                </c:pt>
                <c:pt idx="204">
                  <c:v>416.5</c:v>
                </c:pt>
                <c:pt idx="205">
                  <c:v>425.5</c:v>
                </c:pt>
                <c:pt idx="206">
                  <c:v>424.25</c:v>
                </c:pt>
                <c:pt idx="207">
                  <c:v>418.5</c:v>
                </c:pt>
                <c:pt idx="208">
                  <c:v>418.54</c:v>
                </c:pt>
                <c:pt idx="209">
                  <c:v>415</c:v>
                </c:pt>
                <c:pt idx="210">
                  <c:v>410.5</c:v>
                </c:pt>
                <c:pt idx="211">
                  <c:v>415</c:v>
                </c:pt>
                <c:pt idx="212">
                  <c:v>409.78</c:v>
                </c:pt>
                <c:pt idx="213">
                  <c:v>397</c:v>
                </c:pt>
                <c:pt idx="214">
                  <c:v>405</c:v>
                </c:pt>
                <c:pt idx="215">
                  <c:v>413.25</c:v>
                </c:pt>
                <c:pt idx="216">
                  <c:v>412.24</c:v>
                </c:pt>
                <c:pt idx="217">
                  <c:v>422</c:v>
                </c:pt>
                <c:pt idx="218">
                  <c:v>419</c:v>
                </c:pt>
                <c:pt idx="219">
                  <c:v>412.75</c:v>
                </c:pt>
                <c:pt idx="220">
                  <c:v>414</c:v>
                </c:pt>
                <c:pt idx="221">
                  <c:v>401</c:v>
                </c:pt>
                <c:pt idx="222">
                  <c:v>416</c:v>
                </c:pt>
                <c:pt idx="223">
                  <c:v>431.25</c:v>
                </c:pt>
                <c:pt idx="224">
                  <c:v>429.5</c:v>
                </c:pt>
                <c:pt idx="225">
                  <c:v>426.61</c:v>
                </c:pt>
                <c:pt idx="226">
                  <c:v>424</c:v>
                </c:pt>
                <c:pt idx="227">
                  <c:v>418</c:v>
                </c:pt>
                <c:pt idx="228">
                  <c:v>412.25</c:v>
                </c:pt>
                <c:pt idx="229">
                  <c:v>428</c:v>
                </c:pt>
                <c:pt idx="230">
                  <c:v>424</c:v>
                </c:pt>
                <c:pt idx="231">
                  <c:v>419</c:v>
                </c:pt>
                <c:pt idx="232">
                  <c:v>425</c:v>
                </c:pt>
                <c:pt idx="233">
                  <c:v>415</c:v>
                </c:pt>
                <c:pt idx="234">
                  <c:v>410</c:v>
                </c:pt>
                <c:pt idx="235">
                  <c:v>404</c:v>
                </c:pt>
                <c:pt idx="236">
                  <c:v>417.39</c:v>
                </c:pt>
                <c:pt idx="237">
                  <c:v>416.75</c:v>
                </c:pt>
                <c:pt idx="238">
                  <c:v>409</c:v>
                </c:pt>
                <c:pt idx="239">
                  <c:v>410</c:v>
                </c:pt>
                <c:pt idx="240">
                  <c:v>404</c:v>
                </c:pt>
                <c:pt idx="241">
                  <c:v>398.11</c:v>
                </c:pt>
                <c:pt idx="242">
                  <c:v>404</c:v>
                </c:pt>
                <c:pt idx="243">
                  <c:v>392.46</c:v>
                </c:pt>
                <c:pt idx="244">
                  <c:v>403.25</c:v>
                </c:pt>
                <c:pt idx="245">
                  <c:v>405</c:v>
                </c:pt>
                <c:pt idx="246">
                  <c:v>403</c:v>
                </c:pt>
                <c:pt idx="247">
                  <c:v>398</c:v>
                </c:pt>
                <c:pt idx="248">
                  <c:v>396</c:v>
                </c:pt>
                <c:pt idx="249">
                  <c:v>381</c:v>
                </c:pt>
                <c:pt idx="250">
                  <c:v>383</c:v>
                </c:pt>
                <c:pt idx="251">
                  <c:v>376</c:v>
                </c:pt>
              </c:numCache>
            </c:numRef>
          </c:val>
          <c:smooth val="0"/>
          <c:extLst>
            <c:ext xmlns:c16="http://schemas.microsoft.com/office/drawing/2014/chart" uri="{C3380CC4-5D6E-409C-BE32-E72D297353CC}">
              <c16:uniqueId val="{00000002-6771-42FB-BFD7-FE999396CA53}"/>
            </c:ext>
          </c:extLst>
        </c:ser>
        <c:dLbls>
          <c:showLegendKey val="0"/>
          <c:showVal val="0"/>
          <c:showCatName val="0"/>
          <c:showSerName val="0"/>
          <c:showPercent val="0"/>
          <c:showBubbleSize val="0"/>
        </c:dLbls>
        <c:smooth val="0"/>
        <c:axId val="974055280"/>
        <c:axId val="974059872"/>
      </c:lineChart>
      <c:dateAx>
        <c:axId val="974055280"/>
        <c:scaling>
          <c:orientation val="minMax"/>
        </c:scaling>
        <c:delete val="0"/>
        <c:axPos val="b"/>
        <c:numFmt formatCode="dd\ mmm\ 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74059872"/>
        <c:crosses val="autoZero"/>
        <c:auto val="1"/>
        <c:lblOffset val="100"/>
        <c:baseTimeUnit val="days"/>
      </c:dateAx>
      <c:valAx>
        <c:axId val="9740598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74055280"/>
        <c:crosses val="autoZero"/>
        <c:crossBetween val="between"/>
      </c:valAx>
      <c:spPr>
        <a:noFill/>
        <a:ln>
          <a:noFill/>
        </a:ln>
        <a:effectLst/>
      </c:spPr>
    </c:plotArea>
    <c:legend>
      <c:legendPos val="r"/>
      <c:layout>
        <c:manualLayout>
          <c:xMode val="edge"/>
          <c:yMode val="edge"/>
          <c:x val="0.89428926647326978"/>
          <c:y val="0.40411864710093054"/>
          <c:w val="9.5184417737256513E-2"/>
          <c:h val="0.1917627057981388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'[Delivered premiums LSFO &amp; HFO.xls]Chart Data'!$B$7</c:f>
              <c:strCache>
                <c:ptCount val="1"/>
                <c:pt idx="0">
                  <c:v>VLSFO</c:v>
                </c:pt>
              </c:strCache>
            </c:strRef>
          </c:tx>
          <c:spPr>
            <a:ln w="28575" cap="rnd">
              <a:solidFill>
                <a:schemeClr val="accent1"/>
              </a:solidFill>
              <a:round/>
            </a:ln>
            <a:effectLst/>
          </c:spPr>
          <c:marker>
            <c:symbol val="none"/>
          </c:marker>
          <c:cat>
            <c:numRef>
              <c:f>'[Delivered premiums LSFO &amp; HFO.xls]Chart Data'!$A$8:$A$258</c:f>
              <c:numCache>
                <c:formatCode>dd\ mmm\ yyyy</c:formatCode>
                <c:ptCount val="251"/>
                <c:pt idx="0">
                  <c:v>44707</c:v>
                </c:pt>
                <c:pt idx="1">
                  <c:v>44706</c:v>
                </c:pt>
                <c:pt idx="2">
                  <c:v>44705</c:v>
                </c:pt>
                <c:pt idx="3">
                  <c:v>44704</c:v>
                </c:pt>
                <c:pt idx="4">
                  <c:v>44701</c:v>
                </c:pt>
                <c:pt idx="5">
                  <c:v>44700</c:v>
                </c:pt>
                <c:pt idx="6">
                  <c:v>44699</c:v>
                </c:pt>
                <c:pt idx="7">
                  <c:v>44698</c:v>
                </c:pt>
                <c:pt idx="8">
                  <c:v>44694</c:v>
                </c:pt>
                <c:pt idx="9">
                  <c:v>44693</c:v>
                </c:pt>
                <c:pt idx="10">
                  <c:v>44692</c:v>
                </c:pt>
                <c:pt idx="11">
                  <c:v>44691</c:v>
                </c:pt>
                <c:pt idx="12">
                  <c:v>44690</c:v>
                </c:pt>
                <c:pt idx="13">
                  <c:v>44687</c:v>
                </c:pt>
                <c:pt idx="14">
                  <c:v>44686</c:v>
                </c:pt>
                <c:pt idx="15">
                  <c:v>44685</c:v>
                </c:pt>
                <c:pt idx="16">
                  <c:v>44680</c:v>
                </c:pt>
                <c:pt idx="17">
                  <c:v>44679</c:v>
                </c:pt>
                <c:pt idx="18">
                  <c:v>44678</c:v>
                </c:pt>
                <c:pt idx="19">
                  <c:v>44677</c:v>
                </c:pt>
                <c:pt idx="20">
                  <c:v>44676</c:v>
                </c:pt>
                <c:pt idx="21">
                  <c:v>44673</c:v>
                </c:pt>
                <c:pt idx="22">
                  <c:v>44672</c:v>
                </c:pt>
                <c:pt idx="23">
                  <c:v>44671</c:v>
                </c:pt>
                <c:pt idx="24">
                  <c:v>44670</c:v>
                </c:pt>
                <c:pt idx="25">
                  <c:v>44669</c:v>
                </c:pt>
                <c:pt idx="26">
                  <c:v>44665</c:v>
                </c:pt>
                <c:pt idx="27">
                  <c:v>44664</c:v>
                </c:pt>
                <c:pt idx="28">
                  <c:v>44663</c:v>
                </c:pt>
                <c:pt idx="29">
                  <c:v>44662</c:v>
                </c:pt>
                <c:pt idx="30">
                  <c:v>44659</c:v>
                </c:pt>
                <c:pt idx="31">
                  <c:v>44658</c:v>
                </c:pt>
                <c:pt idx="32">
                  <c:v>44657</c:v>
                </c:pt>
                <c:pt idx="33">
                  <c:v>44656</c:v>
                </c:pt>
                <c:pt idx="34">
                  <c:v>44655</c:v>
                </c:pt>
                <c:pt idx="35">
                  <c:v>44652</c:v>
                </c:pt>
                <c:pt idx="36">
                  <c:v>44651</c:v>
                </c:pt>
                <c:pt idx="37">
                  <c:v>44650</c:v>
                </c:pt>
                <c:pt idx="38">
                  <c:v>44649</c:v>
                </c:pt>
                <c:pt idx="39">
                  <c:v>44648</c:v>
                </c:pt>
                <c:pt idx="40">
                  <c:v>44645</c:v>
                </c:pt>
                <c:pt idx="41">
                  <c:v>44644</c:v>
                </c:pt>
                <c:pt idx="42">
                  <c:v>44643</c:v>
                </c:pt>
                <c:pt idx="43">
                  <c:v>44642</c:v>
                </c:pt>
                <c:pt idx="44">
                  <c:v>44641</c:v>
                </c:pt>
                <c:pt idx="45">
                  <c:v>44638</c:v>
                </c:pt>
                <c:pt idx="46">
                  <c:v>44637</c:v>
                </c:pt>
                <c:pt idx="47">
                  <c:v>44636</c:v>
                </c:pt>
                <c:pt idx="48">
                  <c:v>44635</c:v>
                </c:pt>
                <c:pt idx="49">
                  <c:v>44634</c:v>
                </c:pt>
                <c:pt idx="50">
                  <c:v>44631</c:v>
                </c:pt>
                <c:pt idx="51">
                  <c:v>44630</c:v>
                </c:pt>
                <c:pt idx="52">
                  <c:v>44629</c:v>
                </c:pt>
                <c:pt idx="53">
                  <c:v>44628</c:v>
                </c:pt>
                <c:pt idx="54">
                  <c:v>44627</c:v>
                </c:pt>
                <c:pt idx="55">
                  <c:v>44624</c:v>
                </c:pt>
                <c:pt idx="56">
                  <c:v>44623</c:v>
                </c:pt>
                <c:pt idx="57">
                  <c:v>44622</c:v>
                </c:pt>
                <c:pt idx="58">
                  <c:v>44621</c:v>
                </c:pt>
                <c:pt idx="59">
                  <c:v>44620</c:v>
                </c:pt>
                <c:pt idx="60">
                  <c:v>44617</c:v>
                </c:pt>
                <c:pt idx="61">
                  <c:v>44616</c:v>
                </c:pt>
                <c:pt idx="62">
                  <c:v>44615</c:v>
                </c:pt>
                <c:pt idx="63">
                  <c:v>44614</c:v>
                </c:pt>
                <c:pt idx="64">
                  <c:v>44613</c:v>
                </c:pt>
                <c:pt idx="65">
                  <c:v>44610</c:v>
                </c:pt>
                <c:pt idx="66">
                  <c:v>44609</c:v>
                </c:pt>
                <c:pt idx="67">
                  <c:v>44608</c:v>
                </c:pt>
                <c:pt idx="68">
                  <c:v>44607</c:v>
                </c:pt>
                <c:pt idx="69">
                  <c:v>44606</c:v>
                </c:pt>
                <c:pt idx="70">
                  <c:v>44603</c:v>
                </c:pt>
                <c:pt idx="71">
                  <c:v>44602</c:v>
                </c:pt>
                <c:pt idx="72">
                  <c:v>44601</c:v>
                </c:pt>
                <c:pt idx="73">
                  <c:v>44600</c:v>
                </c:pt>
                <c:pt idx="74">
                  <c:v>44599</c:v>
                </c:pt>
                <c:pt idx="75">
                  <c:v>44596</c:v>
                </c:pt>
                <c:pt idx="76">
                  <c:v>44595</c:v>
                </c:pt>
                <c:pt idx="77">
                  <c:v>44592</c:v>
                </c:pt>
                <c:pt idx="78">
                  <c:v>44589</c:v>
                </c:pt>
                <c:pt idx="79">
                  <c:v>44588</c:v>
                </c:pt>
                <c:pt idx="80">
                  <c:v>44587</c:v>
                </c:pt>
                <c:pt idx="81">
                  <c:v>44586</c:v>
                </c:pt>
                <c:pt idx="82">
                  <c:v>44585</c:v>
                </c:pt>
                <c:pt idx="83">
                  <c:v>44582</c:v>
                </c:pt>
                <c:pt idx="84">
                  <c:v>44581</c:v>
                </c:pt>
                <c:pt idx="85">
                  <c:v>44580</c:v>
                </c:pt>
                <c:pt idx="86">
                  <c:v>44579</c:v>
                </c:pt>
                <c:pt idx="87">
                  <c:v>44578</c:v>
                </c:pt>
                <c:pt idx="88">
                  <c:v>44575</c:v>
                </c:pt>
                <c:pt idx="89">
                  <c:v>44574</c:v>
                </c:pt>
                <c:pt idx="90">
                  <c:v>44573</c:v>
                </c:pt>
                <c:pt idx="91">
                  <c:v>44572</c:v>
                </c:pt>
                <c:pt idx="92">
                  <c:v>44571</c:v>
                </c:pt>
                <c:pt idx="93">
                  <c:v>44568</c:v>
                </c:pt>
                <c:pt idx="94">
                  <c:v>44567</c:v>
                </c:pt>
                <c:pt idx="95">
                  <c:v>44566</c:v>
                </c:pt>
                <c:pt idx="96">
                  <c:v>44565</c:v>
                </c:pt>
                <c:pt idx="97">
                  <c:v>44564</c:v>
                </c:pt>
                <c:pt idx="98">
                  <c:v>44561</c:v>
                </c:pt>
                <c:pt idx="99">
                  <c:v>44560</c:v>
                </c:pt>
                <c:pt idx="100">
                  <c:v>44559</c:v>
                </c:pt>
                <c:pt idx="101">
                  <c:v>44558</c:v>
                </c:pt>
                <c:pt idx="102">
                  <c:v>44554</c:v>
                </c:pt>
                <c:pt idx="103">
                  <c:v>44553</c:v>
                </c:pt>
                <c:pt idx="104">
                  <c:v>44552</c:v>
                </c:pt>
                <c:pt idx="105">
                  <c:v>44551</c:v>
                </c:pt>
                <c:pt idx="106">
                  <c:v>44550</c:v>
                </c:pt>
                <c:pt idx="107">
                  <c:v>44547</c:v>
                </c:pt>
                <c:pt idx="108">
                  <c:v>44546</c:v>
                </c:pt>
                <c:pt idx="109">
                  <c:v>44545</c:v>
                </c:pt>
                <c:pt idx="110">
                  <c:v>44544</c:v>
                </c:pt>
                <c:pt idx="111">
                  <c:v>44543</c:v>
                </c:pt>
                <c:pt idx="112">
                  <c:v>44540</c:v>
                </c:pt>
                <c:pt idx="113">
                  <c:v>44539</c:v>
                </c:pt>
                <c:pt idx="114">
                  <c:v>44538</c:v>
                </c:pt>
                <c:pt idx="115">
                  <c:v>44537</c:v>
                </c:pt>
                <c:pt idx="116">
                  <c:v>44536</c:v>
                </c:pt>
                <c:pt idx="117">
                  <c:v>44533</c:v>
                </c:pt>
                <c:pt idx="118">
                  <c:v>44532</c:v>
                </c:pt>
                <c:pt idx="119">
                  <c:v>44531</c:v>
                </c:pt>
                <c:pt idx="120">
                  <c:v>44530</c:v>
                </c:pt>
                <c:pt idx="121">
                  <c:v>44529</c:v>
                </c:pt>
                <c:pt idx="122">
                  <c:v>44526</c:v>
                </c:pt>
                <c:pt idx="123">
                  <c:v>44525</c:v>
                </c:pt>
                <c:pt idx="124">
                  <c:v>44524</c:v>
                </c:pt>
                <c:pt idx="125">
                  <c:v>44523</c:v>
                </c:pt>
                <c:pt idx="126">
                  <c:v>44522</c:v>
                </c:pt>
                <c:pt idx="127">
                  <c:v>44519</c:v>
                </c:pt>
                <c:pt idx="128">
                  <c:v>44518</c:v>
                </c:pt>
                <c:pt idx="129">
                  <c:v>44517</c:v>
                </c:pt>
                <c:pt idx="130">
                  <c:v>44516</c:v>
                </c:pt>
                <c:pt idx="131">
                  <c:v>44515</c:v>
                </c:pt>
                <c:pt idx="132">
                  <c:v>44512</c:v>
                </c:pt>
                <c:pt idx="133">
                  <c:v>44511</c:v>
                </c:pt>
                <c:pt idx="134">
                  <c:v>44510</c:v>
                </c:pt>
                <c:pt idx="135">
                  <c:v>44509</c:v>
                </c:pt>
                <c:pt idx="136">
                  <c:v>44508</c:v>
                </c:pt>
                <c:pt idx="137">
                  <c:v>44505</c:v>
                </c:pt>
                <c:pt idx="138">
                  <c:v>44503</c:v>
                </c:pt>
                <c:pt idx="139">
                  <c:v>44502</c:v>
                </c:pt>
                <c:pt idx="140">
                  <c:v>44501</c:v>
                </c:pt>
                <c:pt idx="141">
                  <c:v>44498</c:v>
                </c:pt>
                <c:pt idx="142">
                  <c:v>44497</c:v>
                </c:pt>
                <c:pt idx="143">
                  <c:v>44496</c:v>
                </c:pt>
                <c:pt idx="144">
                  <c:v>44495</c:v>
                </c:pt>
                <c:pt idx="145">
                  <c:v>44494</c:v>
                </c:pt>
                <c:pt idx="146">
                  <c:v>44491</c:v>
                </c:pt>
                <c:pt idx="147">
                  <c:v>44490</c:v>
                </c:pt>
                <c:pt idx="148">
                  <c:v>44489</c:v>
                </c:pt>
                <c:pt idx="149">
                  <c:v>44488</c:v>
                </c:pt>
                <c:pt idx="150">
                  <c:v>44487</c:v>
                </c:pt>
                <c:pt idx="151">
                  <c:v>44484</c:v>
                </c:pt>
                <c:pt idx="152">
                  <c:v>44483</c:v>
                </c:pt>
                <c:pt idx="153">
                  <c:v>44482</c:v>
                </c:pt>
                <c:pt idx="154">
                  <c:v>44481</c:v>
                </c:pt>
                <c:pt idx="155">
                  <c:v>44480</c:v>
                </c:pt>
                <c:pt idx="156">
                  <c:v>44477</c:v>
                </c:pt>
                <c:pt idx="157">
                  <c:v>44476</c:v>
                </c:pt>
                <c:pt idx="158">
                  <c:v>44475</c:v>
                </c:pt>
                <c:pt idx="159">
                  <c:v>44474</c:v>
                </c:pt>
                <c:pt idx="160">
                  <c:v>44473</c:v>
                </c:pt>
                <c:pt idx="161">
                  <c:v>44470</c:v>
                </c:pt>
                <c:pt idx="162">
                  <c:v>44469</c:v>
                </c:pt>
                <c:pt idx="163">
                  <c:v>44468</c:v>
                </c:pt>
                <c:pt idx="164">
                  <c:v>44467</c:v>
                </c:pt>
                <c:pt idx="165">
                  <c:v>44466</c:v>
                </c:pt>
                <c:pt idx="166">
                  <c:v>44463</c:v>
                </c:pt>
                <c:pt idx="167">
                  <c:v>44462</c:v>
                </c:pt>
                <c:pt idx="168">
                  <c:v>44461</c:v>
                </c:pt>
                <c:pt idx="169">
                  <c:v>44460</c:v>
                </c:pt>
                <c:pt idx="170">
                  <c:v>44459</c:v>
                </c:pt>
                <c:pt idx="171">
                  <c:v>44456</c:v>
                </c:pt>
                <c:pt idx="172">
                  <c:v>44455</c:v>
                </c:pt>
                <c:pt idx="173">
                  <c:v>44454</c:v>
                </c:pt>
                <c:pt idx="174">
                  <c:v>44453</c:v>
                </c:pt>
                <c:pt idx="175">
                  <c:v>44452</c:v>
                </c:pt>
                <c:pt idx="176">
                  <c:v>44449</c:v>
                </c:pt>
                <c:pt idx="177">
                  <c:v>44448</c:v>
                </c:pt>
                <c:pt idx="178">
                  <c:v>44447</c:v>
                </c:pt>
                <c:pt idx="179">
                  <c:v>44446</c:v>
                </c:pt>
                <c:pt idx="180">
                  <c:v>44445</c:v>
                </c:pt>
                <c:pt idx="181">
                  <c:v>44442</c:v>
                </c:pt>
                <c:pt idx="182">
                  <c:v>44441</c:v>
                </c:pt>
                <c:pt idx="183">
                  <c:v>44440</c:v>
                </c:pt>
                <c:pt idx="184">
                  <c:v>44439</c:v>
                </c:pt>
                <c:pt idx="185">
                  <c:v>44438</c:v>
                </c:pt>
                <c:pt idx="186">
                  <c:v>44435</c:v>
                </c:pt>
                <c:pt idx="187">
                  <c:v>44434</c:v>
                </c:pt>
                <c:pt idx="188">
                  <c:v>44433</c:v>
                </c:pt>
                <c:pt idx="189">
                  <c:v>44432</c:v>
                </c:pt>
                <c:pt idx="190">
                  <c:v>44431</c:v>
                </c:pt>
                <c:pt idx="191">
                  <c:v>44428</c:v>
                </c:pt>
                <c:pt idx="192">
                  <c:v>44427</c:v>
                </c:pt>
                <c:pt idx="193">
                  <c:v>44426</c:v>
                </c:pt>
                <c:pt idx="194">
                  <c:v>44425</c:v>
                </c:pt>
                <c:pt idx="195">
                  <c:v>44424</c:v>
                </c:pt>
                <c:pt idx="196">
                  <c:v>44421</c:v>
                </c:pt>
                <c:pt idx="197">
                  <c:v>44420</c:v>
                </c:pt>
                <c:pt idx="198">
                  <c:v>44419</c:v>
                </c:pt>
                <c:pt idx="199">
                  <c:v>44418</c:v>
                </c:pt>
                <c:pt idx="200">
                  <c:v>44414</c:v>
                </c:pt>
                <c:pt idx="201">
                  <c:v>44413</c:v>
                </c:pt>
                <c:pt idx="202">
                  <c:v>44412</c:v>
                </c:pt>
                <c:pt idx="203">
                  <c:v>44411</c:v>
                </c:pt>
                <c:pt idx="204">
                  <c:v>44410</c:v>
                </c:pt>
                <c:pt idx="205">
                  <c:v>44407</c:v>
                </c:pt>
                <c:pt idx="206">
                  <c:v>44406</c:v>
                </c:pt>
                <c:pt idx="207">
                  <c:v>44405</c:v>
                </c:pt>
                <c:pt idx="208">
                  <c:v>44404</c:v>
                </c:pt>
                <c:pt idx="209">
                  <c:v>44403</c:v>
                </c:pt>
                <c:pt idx="210">
                  <c:v>44400</c:v>
                </c:pt>
                <c:pt idx="211">
                  <c:v>44399</c:v>
                </c:pt>
                <c:pt idx="212">
                  <c:v>44398</c:v>
                </c:pt>
                <c:pt idx="213">
                  <c:v>44396</c:v>
                </c:pt>
                <c:pt idx="214">
                  <c:v>44393</c:v>
                </c:pt>
                <c:pt idx="215">
                  <c:v>44392</c:v>
                </c:pt>
                <c:pt idx="216">
                  <c:v>44391</c:v>
                </c:pt>
                <c:pt idx="217">
                  <c:v>44390</c:v>
                </c:pt>
                <c:pt idx="218">
                  <c:v>44389</c:v>
                </c:pt>
                <c:pt idx="219">
                  <c:v>44386</c:v>
                </c:pt>
                <c:pt idx="220">
                  <c:v>44385</c:v>
                </c:pt>
                <c:pt idx="221">
                  <c:v>44384</c:v>
                </c:pt>
                <c:pt idx="222">
                  <c:v>44383</c:v>
                </c:pt>
                <c:pt idx="223">
                  <c:v>44382</c:v>
                </c:pt>
                <c:pt idx="224">
                  <c:v>44379</c:v>
                </c:pt>
                <c:pt idx="225">
                  <c:v>44378</c:v>
                </c:pt>
                <c:pt idx="226">
                  <c:v>44377</c:v>
                </c:pt>
                <c:pt idx="227">
                  <c:v>44376</c:v>
                </c:pt>
                <c:pt idx="228">
                  <c:v>44375</c:v>
                </c:pt>
                <c:pt idx="229">
                  <c:v>44372</c:v>
                </c:pt>
                <c:pt idx="230">
                  <c:v>44371</c:v>
                </c:pt>
                <c:pt idx="231">
                  <c:v>44370</c:v>
                </c:pt>
                <c:pt idx="232">
                  <c:v>44369</c:v>
                </c:pt>
                <c:pt idx="233">
                  <c:v>44368</c:v>
                </c:pt>
                <c:pt idx="234">
                  <c:v>44365</c:v>
                </c:pt>
                <c:pt idx="235">
                  <c:v>44364</c:v>
                </c:pt>
                <c:pt idx="236">
                  <c:v>44363</c:v>
                </c:pt>
                <c:pt idx="237">
                  <c:v>44362</c:v>
                </c:pt>
                <c:pt idx="238">
                  <c:v>44361</c:v>
                </c:pt>
                <c:pt idx="239">
                  <c:v>44358</c:v>
                </c:pt>
                <c:pt idx="240">
                  <c:v>44357</c:v>
                </c:pt>
                <c:pt idx="241">
                  <c:v>44356</c:v>
                </c:pt>
                <c:pt idx="242">
                  <c:v>44355</c:v>
                </c:pt>
                <c:pt idx="243">
                  <c:v>44354</c:v>
                </c:pt>
                <c:pt idx="244">
                  <c:v>44351</c:v>
                </c:pt>
                <c:pt idx="245">
                  <c:v>44350</c:v>
                </c:pt>
                <c:pt idx="246">
                  <c:v>44349</c:v>
                </c:pt>
                <c:pt idx="247">
                  <c:v>44348</c:v>
                </c:pt>
                <c:pt idx="248">
                  <c:v>44347</c:v>
                </c:pt>
                <c:pt idx="249">
                  <c:v>44344</c:v>
                </c:pt>
                <c:pt idx="250">
                  <c:v>44343</c:v>
                </c:pt>
              </c:numCache>
            </c:numRef>
          </c:cat>
          <c:val>
            <c:numRef>
              <c:f>'[Delivered premiums LSFO &amp; HFO.xls]Chart Data'!$B$8:$B$258</c:f>
              <c:numCache>
                <c:formatCode>General</c:formatCode>
                <c:ptCount val="251"/>
                <c:pt idx="0">
                  <c:v>74.5</c:v>
                </c:pt>
                <c:pt idx="1">
                  <c:v>66.55</c:v>
                </c:pt>
                <c:pt idx="2">
                  <c:v>75.5</c:v>
                </c:pt>
                <c:pt idx="3">
                  <c:v>67.41</c:v>
                </c:pt>
                <c:pt idx="4">
                  <c:v>75</c:v>
                </c:pt>
                <c:pt idx="5">
                  <c:v>61</c:v>
                </c:pt>
                <c:pt idx="6">
                  <c:v>50.25</c:v>
                </c:pt>
                <c:pt idx="7">
                  <c:v>36.840000000000003</c:v>
                </c:pt>
                <c:pt idx="8">
                  <c:v>32.75</c:v>
                </c:pt>
                <c:pt idx="9">
                  <c:v>31.5</c:v>
                </c:pt>
                <c:pt idx="10">
                  <c:v>32.35</c:v>
                </c:pt>
                <c:pt idx="11">
                  <c:v>24.47</c:v>
                </c:pt>
                <c:pt idx="12">
                  <c:v>28.8</c:v>
                </c:pt>
                <c:pt idx="13">
                  <c:v>33.5</c:v>
                </c:pt>
                <c:pt idx="14">
                  <c:v>34.5</c:v>
                </c:pt>
                <c:pt idx="15">
                  <c:v>30.75</c:v>
                </c:pt>
                <c:pt idx="16">
                  <c:v>41.75</c:v>
                </c:pt>
                <c:pt idx="17">
                  <c:v>35.479999999999997</c:v>
                </c:pt>
                <c:pt idx="18">
                  <c:v>33.08</c:v>
                </c:pt>
                <c:pt idx="19">
                  <c:v>37.28</c:v>
                </c:pt>
                <c:pt idx="20">
                  <c:v>30.05</c:v>
                </c:pt>
                <c:pt idx="21">
                  <c:v>32.090000000000003</c:v>
                </c:pt>
                <c:pt idx="22">
                  <c:v>30.39</c:v>
                </c:pt>
                <c:pt idx="23">
                  <c:v>38.799999999999997</c:v>
                </c:pt>
                <c:pt idx="24">
                  <c:v>28.91</c:v>
                </c:pt>
                <c:pt idx="25">
                  <c:v>35.19</c:v>
                </c:pt>
                <c:pt idx="26">
                  <c:v>32.75</c:v>
                </c:pt>
                <c:pt idx="27">
                  <c:v>37.51</c:v>
                </c:pt>
                <c:pt idx="28">
                  <c:v>32.25</c:v>
                </c:pt>
                <c:pt idx="29">
                  <c:v>44.5</c:v>
                </c:pt>
                <c:pt idx="30">
                  <c:v>34.31</c:v>
                </c:pt>
                <c:pt idx="31">
                  <c:v>32.04</c:v>
                </c:pt>
                <c:pt idx="32">
                  <c:v>32.159999999999997</c:v>
                </c:pt>
                <c:pt idx="33">
                  <c:v>34.25</c:v>
                </c:pt>
                <c:pt idx="34">
                  <c:v>34.75</c:v>
                </c:pt>
                <c:pt idx="35">
                  <c:v>30.7</c:v>
                </c:pt>
                <c:pt idx="36">
                  <c:v>25.62</c:v>
                </c:pt>
                <c:pt idx="37">
                  <c:v>19.98</c:v>
                </c:pt>
                <c:pt idx="38">
                  <c:v>21.09</c:v>
                </c:pt>
                <c:pt idx="39">
                  <c:v>20.49</c:v>
                </c:pt>
                <c:pt idx="40">
                  <c:v>25.75</c:v>
                </c:pt>
                <c:pt idx="41">
                  <c:v>23.25</c:v>
                </c:pt>
                <c:pt idx="42">
                  <c:v>24.25</c:v>
                </c:pt>
                <c:pt idx="43">
                  <c:v>21.28</c:v>
                </c:pt>
                <c:pt idx="44">
                  <c:v>17.27</c:v>
                </c:pt>
                <c:pt idx="45">
                  <c:v>16.11</c:v>
                </c:pt>
                <c:pt idx="46">
                  <c:v>19.5</c:v>
                </c:pt>
                <c:pt idx="47">
                  <c:v>14.6</c:v>
                </c:pt>
                <c:pt idx="48">
                  <c:v>16</c:v>
                </c:pt>
                <c:pt idx="49">
                  <c:v>15.92</c:v>
                </c:pt>
                <c:pt idx="50">
                  <c:v>22.95</c:v>
                </c:pt>
                <c:pt idx="51">
                  <c:v>20.5</c:v>
                </c:pt>
                <c:pt idx="52">
                  <c:v>9.08</c:v>
                </c:pt>
                <c:pt idx="53">
                  <c:v>15.34</c:v>
                </c:pt>
                <c:pt idx="54">
                  <c:v>17.04</c:v>
                </c:pt>
                <c:pt idx="55">
                  <c:v>17.75</c:v>
                </c:pt>
                <c:pt idx="56">
                  <c:v>5.41</c:v>
                </c:pt>
                <c:pt idx="57">
                  <c:v>16.25</c:v>
                </c:pt>
                <c:pt idx="58">
                  <c:v>17.850000000000001</c:v>
                </c:pt>
                <c:pt idx="59">
                  <c:v>10.050000000000001</c:v>
                </c:pt>
                <c:pt idx="60">
                  <c:v>10.59</c:v>
                </c:pt>
                <c:pt idx="61">
                  <c:v>21.25</c:v>
                </c:pt>
                <c:pt idx="62">
                  <c:v>12.89</c:v>
                </c:pt>
                <c:pt idx="63">
                  <c:v>15.09</c:v>
                </c:pt>
                <c:pt idx="64">
                  <c:v>19.920000000000002</c:v>
                </c:pt>
                <c:pt idx="65">
                  <c:v>17.73</c:v>
                </c:pt>
                <c:pt idx="66">
                  <c:v>16.5</c:v>
                </c:pt>
                <c:pt idx="67">
                  <c:v>17.690000000000001</c:v>
                </c:pt>
                <c:pt idx="68">
                  <c:v>16.59</c:v>
                </c:pt>
                <c:pt idx="69">
                  <c:v>16.93</c:v>
                </c:pt>
                <c:pt idx="70">
                  <c:v>19.73</c:v>
                </c:pt>
                <c:pt idx="71">
                  <c:v>18.93</c:v>
                </c:pt>
                <c:pt idx="72">
                  <c:v>19.489999999999998</c:v>
                </c:pt>
                <c:pt idx="73">
                  <c:v>22.72</c:v>
                </c:pt>
                <c:pt idx="74">
                  <c:v>21.36</c:v>
                </c:pt>
                <c:pt idx="75">
                  <c:v>21.23</c:v>
                </c:pt>
                <c:pt idx="76">
                  <c:v>15.28</c:v>
                </c:pt>
                <c:pt idx="77">
                  <c:v>17.75</c:v>
                </c:pt>
                <c:pt idx="78">
                  <c:v>16</c:v>
                </c:pt>
                <c:pt idx="79">
                  <c:v>14.96</c:v>
                </c:pt>
                <c:pt idx="80">
                  <c:v>24.42</c:v>
                </c:pt>
                <c:pt idx="81">
                  <c:v>25.5</c:v>
                </c:pt>
                <c:pt idx="82">
                  <c:v>20.78</c:v>
                </c:pt>
                <c:pt idx="83">
                  <c:v>20.88</c:v>
                </c:pt>
                <c:pt idx="84">
                  <c:v>20.079999999999998</c:v>
                </c:pt>
                <c:pt idx="85">
                  <c:v>20.97</c:v>
                </c:pt>
                <c:pt idx="86">
                  <c:v>17.25</c:v>
                </c:pt>
                <c:pt idx="87">
                  <c:v>20.76</c:v>
                </c:pt>
                <c:pt idx="88">
                  <c:v>25.39</c:v>
                </c:pt>
                <c:pt idx="89">
                  <c:v>26.26</c:v>
                </c:pt>
                <c:pt idx="90">
                  <c:v>25.03</c:v>
                </c:pt>
                <c:pt idx="91">
                  <c:v>25.96</c:v>
                </c:pt>
                <c:pt idx="92">
                  <c:v>25.51</c:v>
                </c:pt>
                <c:pt idx="93">
                  <c:v>27.29</c:v>
                </c:pt>
                <c:pt idx="94">
                  <c:v>27.44</c:v>
                </c:pt>
                <c:pt idx="95">
                  <c:v>30.62</c:v>
                </c:pt>
                <c:pt idx="96">
                  <c:v>34.479999999999997</c:v>
                </c:pt>
                <c:pt idx="97">
                  <c:v>33.5</c:v>
                </c:pt>
                <c:pt idx="98">
                  <c:v>36.5</c:v>
                </c:pt>
                <c:pt idx="99">
                  <c:v>32.01</c:v>
                </c:pt>
                <c:pt idx="100">
                  <c:v>30.84</c:v>
                </c:pt>
                <c:pt idx="101">
                  <c:v>29.29</c:v>
                </c:pt>
                <c:pt idx="102">
                  <c:v>28.75</c:v>
                </c:pt>
                <c:pt idx="103">
                  <c:v>27.75</c:v>
                </c:pt>
                <c:pt idx="104">
                  <c:v>26.25</c:v>
                </c:pt>
                <c:pt idx="105">
                  <c:v>24.06</c:v>
                </c:pt>
                <c:pt idx="106">
                  <c:v>23</c:v>
                </c:pt>
                <c:pt idx="107">
                  <c:v>23</c:v>
                </c:pt>
                <c:pt idx="108">
                  <c:v>21.56</c:v>
                </c:pt>
                <c:pt idx="109">
                  <c:v>19.75</c:v>
                </c:pt>
                <c:pt idx="110">
                  <c:v>16.84</c:v>
                </c:pt>
                <c:pt idx="111">
                  <c:v>19.059999999999999</c:v>
                </c:pt>
                <c:pt idx="112">
                  <c:v>15.98</c:v>
                </c:pt>
                <c:pt idx="113">
                  <c:v>20.25</c:v>
                </c:pt>
                <c:pt idx="114">
                  <c:v>23.54</c:v>
                </c:pt>
                <c:pt idx="115">
                  <c:v>26.16</c:v>
                </c:pt>
                <c:pt idx="116">
                  <c:v>29.75</c:v>
                </c:pt>
                <c:pt idx="117">
                  <c:v>25.31</c:v>
                </c:pt>
                <c:pt idx="118">
                  <c:v>26.75</c:v>
                </c:pt>
                <c:pt idx="119">
                  <c:v>29.5</c:v>
                </c:pt>
                <c:pt idx="120">
                  <c:v>31.75</c:v>
                </c:pt>
                <c:pt idx="121">
                  <c:v>26.42</c:v>
                </c:pt>
                <c:pt idx="122">
                  <c:v>23.55</c:v>
                </c:pt>
                <c:pt idx="123">
                  <c:v>17.5</c:v>
                </c:pt>
                <c:pt idx="124">
                  <c:v>13</c:v>
                </c:pt>
                <c:pt idx="125">
                  <c:v>15.72</c:v>
                </c:pt>
                <c:pt idx="126">
                  <c:v>17.13</c:v>
                </c:pt>
                <c:pt idx="127">
                  <c:v>11.25</c:v>
                </c:pt>
                <c:pt idx="128">
                  <c:v>17</c:v>
                </c:pt>
                <c:pt idx="129">
                  <c:v>14.59</c:v>
                </c:pt>
                <c:pt idx="130">
                  <c:v>19.57</c:v>
                </c:pt>
                <c:pt idx="131">
                  <c:v>18.86</c:v>
                </c:pt>
                <c:pt idx="132">
                  <c:v>18.079999999999998</c:v>
                </c:pt>
                <c:pt idx="133">
                  <c:v>15.5</c:v>
                </c:pt>
                <c:pt idx="134">
                  <c:v>13.25</c:v>
                </c:pt>
                <c:pt idx="135">
                  <c:v>15.55</c:v>
                </c:pt>
                <c:pt idx="136">
                  <c:v>15.09</c:v>
                </c:pt>
                <c:pt idx="137">
                  <c:v>15.75</c:v>
                </c:pt>
                <c:pt idx="138">
                  <c:v>15.06</c:v>
                </c:pt>
                <c:pt idx="139">
                  <c:v>13.64</c:v>
                </c:pt>
                <c:pt idx="140">
                  <c:v>14.75</c:v>
                </c:pt>
                <c:pt idx="141">
                  <c:v>10.07</c:v>
                </c:pt>
                <c:pt idx="142">
                  <c:v>12.44</c:v>
                </c:pt>
                <c:pt idx="143">
                  <c:v>11.01</c:v>
                </c:pt>
                <c:pt idx="144">
                  <c:v>9.83</c:v>
                </c:pt>
                <c:pt idx="145">
                  <c:v>10.54</c:v>
                </c:pt>
                <c:pt idx="146">
                  <c:v>13.96</c:v>
                </c:pt>
                <c:pt idx="147">
                  <c:v>9.89</c:v>
                </c:pt>
                <c:pt idx="148">
                  <c:v>10.72</c:v>
                </c:pt>
                <c:pt idx="149">
                  <c:v>11.76</c:v>
                </c:pt>
                <c:pt idx="150">
                  <c:v>11.62</c:v>
                </c:pt>
                <c:pt idx="151">
                  <c:v>9.93</c:v>
                </c:pt>
                <c:pt idx="152">
                  <c:v>7.04</c:v>
                </c:pt>
                <c:pt idx="153">
                  <c:v>9.1300000000000008</c:v>
                </c:pt>
                <c:pt idx="154">
                  <c:v>6.78</c:v>
                </c:pt>
                <c:pt idx="155">
                  <c:v>9.25</c:v>
                </c:pt>
                <c:pt idx="156">
                  <c:v>6.88</c:v>
                </c:pt>
                <c:pt idx="157">
                  <c:v>8.69</c:v>
                </c:pt>
                <c:pt idx="158">
                  <c:v>4.7</c:v>
                </c:pt>
                <c:pt idx="159">
                  <c:v>4.75</c:v>
                </c:pt>
                <c:pt idx="160">
                  <c:v>8.58</c:v>
                </c:pt>
                <c:pt idx="161">
                  <c:v>6.12</c:v>
                </c:pt>
                <c:pt idx="162">
                  <c:v>6.79</c:v>
                </c:pt>
                <c:pt idx="163">
                  <c:v>7.08</c:v>
                </c:pt>
                <c:pt idx="164">
                  <c:v>6.72</c:v>
                </c:pt>
                <c:pt idx="165">
                  <c:v>6</c:v>
                </c:pt>
                <c:pt idx="166">
                  <c:v>5.15</c:v>
                </c:pt>
                <c:pt idx="167">
                  <c:v>5.45</c:v>
                </c:pt>
                <c:pt idx="168">
                  <c:v>6.33</c:v>
                </c:pt>
                <c:pt idx="169">
                  <c:v>5.97</c:v>
                </c:pt>
                <c:pt idx="170">
                  <c:v>5.0599999999999996</c:v>
                </c:pt>
                <c:pt idx="171">
                  <c:v>5.0999999999999996</c:v>
                </c:pt>
                <c:pt idx="172">
                  <c:v>6.51</c:v>
                </c:pt>
                <c:pt idx="173">
                  <c:v>5.5</c:v>
                </c:pt>
                <c:pt idx="174">
                  <c:v>5.3</c:v>
                </c:pt>
                <c:pt idx="175">
                  <c:v>6.49</c:v>
                </c:pt>
                <c:pt idx="176">
                  <c:v>6.25</c:v>
                </c:pt>
                <c:pt idx="177">
                  <c:v>6.57</c:v>
                </c:pt>
                <c:pt idx="178">
                  <c:v>7.31</c:v>
                </c:pt>
                <c:pt idx="179">
                  <c:v>7.78</c:v>
                </c:pt>
                <c:pt idx="180">
                  <c:v>8.09</c:v>
                </c:pt>
                <c:pt idx="181">
                  <c:v>9</c:v>
                </c:pt>
                <c:pt idx="182">
                  <c:v>6.98</c:v>
                </c:pt>
                <c:pt idx="183">
                  <c:v>4.5</c:v>
                </c:pt>
                <c:pt idx="184">
                  <c:v>6</c:v>
                </c:pt>
                <c:pt idx="185">
                  <c:v>2.25</c:v>
                </c:pt>
                <c:pt idx="186">
                  <c:v>5.4</c:v>
                </c:pt>
                <c:pt idx="187">
                  <c:v>8.75</c:v>
                </c:pt>
                <c:pt idx="188">
                  <c:v>9.19</c:v>
                </c:pt>
                <c:pt idx="189">
                  <c:v>7.26</c:v>
                </c:pt>
                <c:pt idx="190">
                  <c:v>7.68</c:v>
                </c:pt>
                <c:pt idx="191">
                  <c:v>2.75</c:v>
                </c:pt>
                <c:pt idx="192">
                  <c:v>5.88</c:v>
                </c:pt>
                <c:pt idx="193">
                  <c:v>6.84</c:v>
                </c:pt>
                <c:pt idx="194">
                  <c:v>6.79</c:v>
                </c:pt>
                <c:pt idx="195">
                  <c:v>8.84</c:v>
                </c:pt>
                <c:pt idx="196">
                  <c:v>8.86</c:v>
                </c:pt>
                <c:pt idx="197">
                  <c:v>7.48</c:v>
                </c:pt>
                <c:pt idx="198">
                  <c:v>7</c:v>
                </c:pt>
                <c:pt idx="199">
                  <c:v>7</c:v>
                </c:pt>
                <c:pt idx="200">
                  <c:v>8.6999999999999993</c:v>
                </c:pt>
                <c:pt idx="201">
                  <c:v>8.39</c:v>
                </c:pt>
                <c:pt idx="202">
                  <c:v>5.31</c:v>
                </c:pt>
                <c:pt idx="203">
                  <c:v>6.87</c:v>
                </c:pt>
                <c:pt idx="204">
                  <c:v>6.79</c:v>
                </c:pt>
                <c:pt idx="205">
                  <c:v>7.45</c:v>
                </c:pt>
                <c:pt idx="206">
                  <c:v>3.95</c:v>
                </c:pt>
                <c:pt idx="207">
                  <c:v>9.75</c:v>
                </c:pt>
                <c:pt idx="208">
                  <c:v>10.18</c:v>
                </c:pt>
                <c:pt idx="209">
                  <c:v>10.02</c:v>
                </c:pt>
                <c:pt idx="210">
                  <c:v>12.73</c:v>
                </c:pt>
                <c:pt idx="211">
                  <c:v>12.75</c:v>
                </c:pt>
                <c:pt idx="212">
                  <c:v>9.4600000000000009</c:v>
                </c:pt>
                <c:pt idx="213">
                  <c:v>8</c:v>
                </c:pt>
                <c:pt idx="214">
                  <c:v>9.4499999999999993</c:v>
                </c:pt>
                <c:pt idx="215">
                  <c:v>8.11</c:v>
                </c:pt>
                <c:pt idx="216">
                  <c:v>3.83</c:v>
                </c:pt>
                <c:pt idx="217">
                  <c:v>3.59</c:v>
                </c:pt>
                <c:pt idx="218">
                  <c:v>4.17</c:v>
                </c:pt>
                <c:pt idx="219">
                  <c:v>8.64</c:v>
                </c:pt>
                <c:pt idx="220">
                  <c:v>6.8</c:v>
                </c:pt>
                <c:pt idx="221">
                  <c:v>9.19</c:v>
                </c:pt>
                <c:pt idx="222">
                  <c:v>5.22</c:v>
                </c:pt>
                <c:pt idx="223">
                  <c:v>5.89</c:v>
                </c:pt>
                <c:pt idx="224">
                  <c:v>6.18</c:v>
                </c:pt>
                <c:pt idx="225">
                  <c:v>4.34</c:v>
                </c:pt>
                <c:pt idx="226">
                  <c:v>8.8000000000000007</c:v>
                </c:pt>
                <c:pt idx="227">
                  <c:v>3.52</c:v>
                </c:pt>
                <c:pt idx="228">
                  <c:v>5.25</c:v>
                </c:pt>
                <c:pt idx="229">
                  <c:v>2.92</c:v>
                </c:pt>
                <c:pt idx="230">
                  <c:v>2.5099999999999998</c:v>
                </c:pt>
                <c:pt idx="231">
                  <c:v>3.5</c:v>
                </c:pt>
                <c:pt idx="232">
                  <c:v>5.29</c:v>
                </c:pt>
                <c:pt idx="233">
                  <c:v>3.44</c:v>
                </c:pt>
                <c:pt idx="234">
                  <c:v>2.81</c:v>
                </c:pt>
                <c:pt idx="235">
                  <c:v>3.32</c:v>
                </c:pt>
                <c:pt idx="236">
                  <c:v>2.67</c:v>
                </c:pt>
                <c:pt idx="237">
                  <c:v>2.5</c:v>
                </c:pt>
                <c:pt idx="238">
                  <c:v>6.25</c:v>
                </c:pt>
                <c:pt idx="239">
                  <c:v>3.39</c:v>
                </c:pt>
                <c:pt idx="240">
                  <c:v>2.52</c:v>
                </c:pt>
                <c:pt idx="241">
                  <c:v>1.75</c:v>
                </c:pt>
                <c:pt idx="242">
                  <c:v>3.12</c:v>
                </c:pt>
                <c:pt idx="243">
                  <c:v>3.5</c:v>
                </c:pt>
                <c:pt idx="244">
                  <c:v>3.14</c:v>
                </c:pt>
                <c:pt idx="245">
                  <c:v>2.12</c:v>
                </c:pt>
                <c:pt idx="246">
                  <c:v>1.04</c:v>
                </c:pt>
                <c:pt idx="247">
                  <c:v>2.36</c:v>
                </c:pt>
                <c:pt idx="248">
                  <c:v>1.5</c:v>
                </c:pt>
                <c:pt idx="249">
                  <c:v>5.47</c:v>
                </c:pt>
                <c:pt idx="250">
                  <c:v>3.53</c:v>
                </c:pt>
              </c:numCache>
            </c:numRef>
          </c:val>
          <c:smooth val="0"/>
          <c:extLst>
            <c:ext xmlns:c16="http://schemas.microsoft.com/office/drawing/2014/chart" uri="{C3380CC4-5D6E-409C-BE32-E72D297353CC}">
              <c16:uniqueId val="{00000000-C958-498A-9E09-982AEC3AC320}"/>
            </c:ext>
          </c:extLst>
        </c:ser>
        <c:ser>
          <c:idx val="1"/>
          <c:order val="1"/>
          <c:tx>
            <c:strRef>
              <c:f>'[Delivered premiums LSFO &amp; HFO.xls]Chart Data'!$C$7</c:f>
              <c:strCache>
                <c:ptCount val="1"/>
                <c:pt idx="0">
                  <c:v>HSFO</c:v>
                </c:pt>
              </c:strCache>
            </c:strRef>
          </c:tx>
          <c:spPr>
            <a:ln w="28575" cap="rnd">
              <a:solidFill>
                <a:schemeClr val="accent2"/>
              </a:solidFill>
              <a:round/>
            </a:ln>
            <a:effectLst/>
          </c:spPr>
          <c:marker>
            <c:symbol val="none"/>
          </c:marker>
          <c:cat>
            <c:numRef>
              <c:f>'[Delivered premiums LSFO &amp; HFO.xls]Chart Data'!$A$8:$A$258</c:f>
              <c:numCache>
                <c:formatCode>dd\ mmm\ yyyy</c:formatCode>
                <c:ptCount val="251"/>
                <c:pt idx="0">
                  <c:v>44707</c:v>
                </c:pt>
                <c:pt idx="1">
                  <c:v>44706</c:v>
                </c:pt>
                <c:pt idx="2">
                  <c:v>44705</c:v>
                </c:pt>
                <c:pt idx="3">
                  <c:v>44704</c:v>
                </c:pt>
                <c:pt idx="4">
                  <c:v>44701</c:v>
                </c:pt>
                <c:pt idx="5">
                  <c:v>44700</c:v>
                </c:pt>
                <c:pt idx="6">
                  <c:v>44699</c:v>
                </c:pt>
                <c:pt idx="7">
                  <c:v>44698</c:v>
                </c:pt>
                <c:pt idx="8">
                  <c:v>44694</c:v>
                </c:pt>
                <c:pt idx="9">
                  <c:v>44693</c:v>
                </c:pt>
                <c:pt idx="10">
                  <c:v>44692</c:v>
                </c:pt>
                <c:pt idx="11">
                  <c:v>44691</c:v>
                </c:pt>
                <c:pt idx="12">
                  <c:v>44690</c:v>
                </c:pt>
                <c:pt idx="13">
                  <c:v>44687</c:v>
                </c:pt>
                <c:pt idx="14">
                  <c:v>44686</c:v>
                </c:pt>
                <c:pt idx="15">
                  <c:v>44685</c:v>
                </c:pt>
                <c:pt idx="16">
                  <c:v>44680</c:v>
                </c:pt>
                <c:pt idx="17">
                  <c:v>44679</c:v>
                </c:pt>
                <c:pt idx="18">
                  <c:v>44678</c:v>
                </c:pt>
                <c:pt idx="19">
                  <c:v>44677</c:v>
                </c:pt>
                <c:pt idx="20">
                  <c:v>44676</c:v>
                </c:pt>
                <c:pt idx="21">
                  <c:v>44673</c:v>
                </c:pt>
                <c:pt idx="22">
                  <c:v>44672</c:v>
                </c:pt>
                <c:pt idx="23">
                  <c:v>44671</c:v>
                </c:pt>
                <c:pt idx="24">
                  <c:v>44670</c:v>
                </c:pt>
                <c:pt idx="25">
                  <c:v>44669</c:v>
                </c:pt>
                <c:pt idx="26">
                  <c:v>44665</c:v>
                </c:pt>
                <c:pt idx="27">
                  <c:v>44664</c:v>
                </c:pt>
                <c:pt idx="28">
                  <c:v>44663</c:v>
                </c:pt>
                <c:pt idx="29">
                  <c:v>44662</c:v>
                </c:pt>
                <c:pt idx="30">
                  <c:v>44659</c:v>
                </c:pt>
                <c:pt idx="31">
                  <c:v>44658</c:v>
                </c:pt>
                <c:pt idx="32">
                  <c:v>44657</c:v>
                </c:pt>
                <c:pt idx="33">
                  <c:v>44656</c:v>
                </c:pt>
                <c:pt idx="34">
                  <c:v>44655</c:v>
                </c:pt>
                <c:pt idx="35">
                  <c:v>44652</c:v>
                </c:pt>
                <c:pt idx="36">
                  <c:v>44651</c:v>
                </c:pt>
                <c:pt idx="37">
                  <c:v>44650</c:v>
                </c:pt>
                <c:pt idx="38">
                  <c:v>44649</c:v>
                </c:pt>
                <c:pt idx="39">
                  <c:v>44648</c:v>
                </c:pt>
                <c:pt idx="40">
                  <c:v>44645</c:v>
                </c:pt>
                <c:pt idx="41">
                  <c:v>44644</c:v>
                </c:pt>
                <c:pt idx="42">
                  <c:v>44643</c:v>
                </c:pt>
                <c:pt idx="43">
                  <c:v>44642</c:v>
                </c:pt>
                <c:pt idx="44">
                  <c:v>44641</c:v>
                </c:pt>
                <c:pt idx="45">
                  <c:v>44638</c:v>
                </c:pt>
                <c:pt idx="46">
                  <c:v>44637</c:v>
                </c:pt>
                <c:pt idx="47">
                  <c:v>44636</c:v>
                </c:pt>
                <c:pt idx="48">
                  <c:v>44635</c:v>
                </c:pt>
                <c:pt idx="49">
                  <c:v>44634</c:v>
                </c:pt>
                <c:pt idx="50">
                  <c:v>44631</c:v>
                </c:pt>
                <c:pt idx="51">
                  <c:v>44630</c:v>
                </c:pt>
                <c:pt idx="52">
                  <c:v>44629</c:v>
                </c:pt>
                <c:pt idx="53">
                  <c:v>44628</c:v>
                </c:pt>
                <c:pt idx="54">
                  <c:v>44627</c:v>
                </c:pt>
                <c:pt idx="55">
                  <c:v>44624</c:v>
                </c:pt>
                <c:pt idx="56">
                  <c:v>44623</c:v>
                </c:pt>
                <c:pt idx="57">
                  <c:v>44622</c:v>
                </c:pt>
                <c:pt idx="58">
                  <c:v>44621</c:v>
                </c:pt>
                <c:pt idx="59">
                  <c:v>44620</c:v>
                </c:pt>
                <c:pt idx="60">
                  <c:v>44617</c:v>
                </c:pt>
                <c:pt idx="61">
                  <c:v>44616</c:v>
                </c:pt>
                <c:pt idx="62">
                  <c:v>44615</c:v>
                </c:pt>
                <c:pt idx="63">
                  <c:v>44614</c:v>
                </c:pt>
                <c:pt idx="64">
                  <c:v>44613</c:v>
                </c:pt>
                <c:pt idx="65">
                  <c:v>44610</c:v>
                </c:pt>
                <c:pt idx="66">
                  <c:v>44609</c:v>
                </c:pt>
                <c:pt idx="67">
                  <c:v>44608</c:v>
                </c:pt>
                <c:pt idx="68">
                  <c:v>44607</c:v>
                </c:pt>
                <c:pt idx="69">
                  <c:v>44606</c:v>
                </c:pt>
                <c:pt idx="70">
                  <c:v>44603</c:v>
                </c:pt>
                <c:pt idx="71">
                  <c:v>44602</c:v>
                </c:pt>
                <c:pt idx="72">
                  <c:v>44601</c:v>
                </c:pt>
                <c:pt idx="73">
                  <c:v>44600</c:v>
                </c:pt>
                <c:pt idx="74">
                  <c:v>44599</c:v>
                </c:pt>
                <c:pt idx="75">
                  <c:v>44596</c:v>
                </c:pt>
                <c:pt idx="76">
                  <c:v>44595</c:v>
                </c:pt>
                <c:pt idx="77">
                  <c:v>44592</c:v>
                </c:pt>
                <c:pt idx="78">
                  <c:v>44589</c:v>
                </c:pt>
                <c:pt idx="79">
                  <c:v>44588</c:v>
                </c:pt>
                <c:pt idx="80">
                  <c:v>44587</c:v>
                </c:pt>
                <c:pt idx="81">
                  <c:v>44586</c:v>
                </c:pt>
                <c:pt idx="82">
                  <c:v>44585</c:v>
                </c:pt>
                <c:pt idx="83">
                  <c:v>44582</c:v>
                </c:pt>
                <c:pt idx="84">
                  <c:v>44581</c:v>
                </c:pt>
                <c:pt idx="85">
                  <c:v>44580</c:v>
                </c:pt>
                <c:pt idx="86">
                  <c:v>44579</c:v>
                </c:pt>
                <c:pt idx="87">
                  <c:v>44578</c:v>
                </c:pt>
                <c:pt idx="88">
                  <c:v>44575</c:v>
                </c:pt>
                <c:pt idx="89">
                  <c:v>44574</c:v>
                </c:pt>
                <c:pt idx="90">
                  <c:v>44573</c:v>
                </c:pt>
                <c:pt idx="91">
                  <c:v>44572</c:v>
                </c:pt>
                <c:pt idx="92">
                  <c:v>44571</c:v>
                </c:pt>
                <c:pt idx="93">
                  <c:v>44568</c:v>
                </c:pt>
                <c:pt idx="94">
                  <c:v>44567</c:v>
                </c:pt>
                <c:pt idx="95">
                  <c:v>44566</c:v>
                </c:pt>
                <c:pt idx="96">
                  <c:v>44565</c:v>
                </c:pt>
                <c:pt idx="97">
                  <c:v>44564</c:v>
                </c:pt>
                <c:pt idx="98">
                  <c:v>44561</c:v>
                </c:pt>
                <c:pt idx="99">
                  <c:v>44560</c:v>
                </c:pt>
                <c:pt idx="100">
                  <c:v>44559</c:v>
                </c:pt>
                <c:pt idx="101">
                  <c:v>44558</c:v>
                </c:pt>
                <c:pt idx="102">
                  <c:v>44554</c:v>
                </c:pt>
                <c:pt idx="103">
                  <c:v>44553</c:v>
                </c:pt>
                <c:pt idx="104">
                  <c:v>44552</c:v>
                </c:pt>
                <c:pt idx="105">
                  <c:v>44551</c:v>
                </c:pt>
                <c:pt idx="106">
                  <c:v>44550</c:v>
                </c:pt>
                <c:pt idx="107">
                  <c:v>44547</c:v>
                </c:pt>
                <c:pt idx="108">
                  <c:v>44546</c:v>
                </c:pt>
                <c:pt idx="109">
                  <c:v>44545</c:v>
                </c:pt>
                <c:pt idx="110">
                  <c:v>44544</c:v>
                </c:pt>
                <c:pt idx="111">
                  <c:v>44543</c:v>
                </c:pt>
                <c:pt idx="112">
                  <c:v>44540</c:v>
                </c:pt>
                <c:pt idx="113">
                  <c:v>44539</c:v>
                </c:pt>
                <c:pt idx="114">
                  <c:v>44538</c:v>
                </c:pt>
                <c:pt idx="115">
                  <c:v>44537</c:v>
                </c:pt>
                <c:pt idx="116">
                  <c:v>44536</c:v>
                </c:pt>
                <c:pt idx="117">
                  <c:v>44533</c:v>
                </c:pt>
                <c:pt idx="118">
                  <c:v>44532</c:v>
                </c:pt>
                <c:pt idx="119">
                  <c:v>44531</c:v>
                </c:pt>
                <c:pt idx="120">
                  <c:v>44530</c:v>
                </c:pt>
                <c:pt idx="121">
                  <c:v>44529</c:v>
                </c:pt>
                <c:pt idx="122">
                  <c:v>44526</c:v>
                </c:pt>
                <c:pt idx="123">
                  <c:v>44525</c:v>
                </c:pt>
                <c:pt idx="124">
                  <c:v>44524</c:v>
                </c:pt>
                <c:pt idx="125">
                  <c:v>44523</c:v>
                </c:pt>
                <c:pt idx="126">
                  <c:v>44522</c:v>
                </c:pt>
                <c:pt idx="127">
                  <c:v>44519</c:v>
                </c:pt>
                <c:pt idx="128">
                  <c:v>44518</c:v>
                </c:pt>
                <c:pt idx="129">
                  <c:v>44517</c:v>
                </c:pt>
                <c:pt idx="130">
                  <c:v>44516</c:v>
                </c:pt>
                <c:pt idx="131">
                  <c:v>44515</c:v>
                </c:pt>
                <c:pt idx="132">
                  <c:v>44512</c:v>
                </c:pt>
                <c:pt idx="133">
                  <c:v>44511</c:v>
                </c:pt>
                <c:pt idx="134">
                  <c:v>44510</c:v>
                </c:pt>
                <c:pt idx="135">
                  <c:v>44509</c:v>
                </c:pt>
                <c:pt idx="136">
                  <c:v>44508</c:v>
                </c:pt>
                <c:pt idx="137">
                  <c:v>44505</c:v>
                </c:pt>
                <c:pt idx="138">
                  <c:v>44503</c:v>
                </c:pt>
                <c:pt idx="139">
                  <c:v>44502</c:v>
                </c:pt>
                <c:pt idx="140">
                  <c:v>44501</c:v>
                </c:pt>
                <c:pt idx="141">
                  <c:v>44498</c:v>
                </c:pt>
                <c:pt idx="142">
                  <c:v>44497</c:v>
                </c:pt>
                <c:pt idx="143">
                  <c:v>44496</c:v>
                </c:pt>
                <c:pt idx="144">
                  <c:v>44495</c:v>
                </c:pt>
                <c:pt idx="145">
                  <c:v>44494</c:v>
                </c:pt>
                <c:pt idx="146">
                  <c:v>44491</c:v>
                </c:pt>
                <c:pt idx="147">
                  <c:v>44490</c:v>
                </c:pt>
                <c:pt idx="148">
                  <c:v>44489</c:v>
                </c:pt>
                <c:pt idx="149">
                  <c:v>44488</c:v>
                </c:pt>
                <c:pt idx="150">
                  <c:v>44487</c:v>
                </c:pt>
                <c:pt idx="151">
                  <c:v>44484</c:v>
                </c:pt>
                <c:pt idx="152">
                  <c:v>44483</c:v>
                </c:pt>
                <c:pt idx="153">
                  <c:v>44482</c:v>
                </c:pt>
                <c:pt idx="154">
                  <c:v>44481</c:v>
                </c:pt>
                <c:pt idx="155">
                  <c:v>44480</c:v>
                </c:pt>
                <c:pt idx="156">
                  <c:v>44477</c:v>
                </c:pt>
                <c:pt idx="157">
                  <c:v>44476</c:v>
                </c:pt>
                <c:pt idx="158">
                  <c:v>44475</c:v>
                </c:pt>
                <c:pt idx="159">
                  <c:v>44474</c:v>
                </c:pt>
                <c:pt idx="160">
                  <c:v>44473</c:v>
                </c:pt>
                <c:pt idx="161">
                  <c:v>44470</c:v>
                </c:pt>
                <c:pt idx="162">
                  <c:v>44469</c:v>
                </c:pt>
                <c:pt idx="163">
                  <c:v>44468</c:v>
                </c:pt>
                <c:pt idx="164">
                  <c:v>44467</c:v>
                </c:pt>
                <c:pt idx="165">
                  <c:v>44466</c:v>
                </c:pt>
                <c:pt idx="166">
                  <c:v>44463</c:v>
                </c:pt>
                <c:pt idx="167">
                  <c:v>44462</c:v>
                </c:pt>
                <c:pt idx="168">
                  <c:v>44461</c:v>
                </c:pt>
                <c:pt idx="169">
                  <c:v>44460</c:v>
                </c:pt>
                <c:pt idx="170">
                  <c:v>44459</c:v>
                </c:pt>
                <c:pt idx="171">
                  <c:v>44456</c:v>
                </c:pt>
                <c:pt idx="172">
                  <c:v>44455</c:v>
                </c:pt>
                <c:pt idx="173">
                  <c:v>44454</c:v>
                </c:pt>
                <c:pt idx="174">
                  <c:v>44453</c:v>
                </c:pt>
                <c:pt idx="175">
                  <c:v>44452</c:v>
                </c:pt>
                <c:pt idx="176">
                  <c:v>44449</c:v>
                </c:pt>
                <c:pt idx="177">
                  <c:v>44448</c:v>
                </c:pt>
                <c:pt idx="178">
                  <c:v>44447</c:v>
                </c:pt>
                <c:pt idx="179">
                  <c:v>44446</c:v>
                </c:pt>
                <c:pt idx="180">
                  <c:v>44445</c:v>
                </c:pt>
                <c:pt idx="181">
                  <c:v>44442</c:v>
                </c:pt>
                <c:pt idx="182">
                  <c:v>44441</c:v>
                </c:pt>
                <c:pt idx="183">
                  <c:v>44440</c:v>
                </c:pt>
                <c:pt idx="184">
                  <c:v>44439</c:v>
                </c:pt>
                <c:pt idx="185">
                  <c:v>44438</c:v>
                </c:pt>
                <c:pt idx="186">
                  <c:v>44435</c:v>
                </c:pt>
                <c:pt idx="187">
                  <c:v>44434</c:v>
                </c:pt>
                <c:pt idx="188">
                  <c:v>44433</c:v>
                </c:pt>
                <c:pt idx="189">
                  <c:v>44432</c:v>
                </c:pt>
                <c:pt idx="190">
                  <c:v>44431</c:v>
                </c:pt>
                <c:pt idx="191">
                  <c:v>44428</c:v>
                </c:pt>
                <c:pt idx="192">
                  <c:v>44427</c:v>
                </c:pt>
                <c:pt idx="193">
                  <c:v>44426</c:v>
                </c:pt>
                <c:pt idx="194">
                  <c:v>44425</c:v>
                </c:pt>
                <c:pt idx="195">
                  <c:v>44424</c:v>
                </c:pt>
                <c:pt idx="196">
                  <c:v>44421</c:v>
                </c:pt>
                <c:pt idx="197">
                  <c:v>44420</c:v>
                </c:pt>
                <c:pt idx="198">
                  <c:v>44419</c:v>
                </c:pt>
                <c:pt idx="199">
                  <c:v>44418</c:v>
                </c:pt>
                <c:pt idx="200">
                  <c:v>44414</c:v>
                </c:pt>
                <c:pt idx="201">
                  <c:v>44413</c:v>
                </c:pt>
                <c:pt idx="202">
                  <c:v>44412</c:v>
                </c:pt>
                <c:pt idx="203">
                  <c:v>44411</c:v>
                </c:pt>
                <c:pt idx="204">
                  <c:v>44410</c:v>
                </c:pt>
                <c:pt idx="205">
                  <c:v>44407</c:v>
                </c:pt>
                <c:pt idx="206">
                  <c:v>44406</c:v>
                </c:pt>
                <c:pt idx="207">
                  <c:v>44405</c:v>
                </c:pt>
                <c:pt idx="208">
                  <c:v>44404</c:v>
                </c:pt>
                <c:pt idx="209">
                  <c:v>44403</c:v>
                </c:pt>
                <c:pt idx="210">
                  <c:v>44400</c:v>
                </c:pt>
                <c:pt idx="211">
                  <c:v>44399</c:v>
                </c:pt>
                <c:pt idx="212">
                  <c:v>44398</c:v>
                </c:pt>
                <c:pt idx="213">
                  <c:v>44396</c:v>
                </c:pt>
                <c:pt idx="214">
                  <c:v>44393</c:v>
                </c:pt>
                <c:pt idx="215">
                  <c:v>44392</c:v>
                </c:pt>
                <c:pt idx="216">
                  <c:v>44391</c:v>
                </c:pt>
                <c:pt idx="217">
                  <c:v>44390</c:v>
                </c:pt>
                <c:pt idx="218">
                  <c:v>44389</c:v>
                </c:pt>
                <c:pt idx="219">
                  <c:v>44386</c:v>
                </c:pt>
                <c:pt idx="220">
                  <c:v>44385</c:v>
                </c:pt>
                <c:pt idx="221">
                  <c:v>44384</c:v>
                </c:pt>
                <c:pt idx="222">
                  <c:v>44383</c:v>
                </c:pt>
                <c:pt idx="223">
                  <c:v>44382</c:v>
                </c:pt>
                <c:pt idx="224">
                  <c:v>44379</c:v>
                </c:pt>
                <c:pt idx="225">
                  <c:v>44378</c:v>
                </c:pt>
                <c:pt idx="226">
                  <c:v>44377</c:v>
                </c:pt>
                <c:pt idx="227">
                  <c:v>44376</c:v>
                </c:pt>
                <c:pt idx="228">
                  <c:v>44375</c:v>
                </c:pt>
                <c:pt idx="229">
                  <c:v>44372</c:v>
                </c:pt>
                <c:pt idx="230">
                  <c:v>44371</c:v>
                </c:pt>
                <c:pt idx="231">
                  <c:v>44370</c:v>
                </c:pt>
                <c:pt idx="232">
                  <c:v>44369</c:v>
                </c:pt>
                <c:pt idx="233">
                  <c:v>44368</c:v>
                </c:pt>
                <c:pt idx="234">
                  <c:v>44365</c:v>
                </c:pt>
                <c:pt idx="235">
                  <c:v>44364</c:v>
                </c:pt>
                <c:pt idx="236">
                  <c:v>44363</c:v>
                </c:pt>
                <c:pt idx="237">
                  <c:v>44362</c:v>
                </c:pt>
                <c:pt idx="238">
                  <c:v>44361</c:v>
                </c:pt>
                <c:pt idx="239">
                  <c:v>44358</c:v>
                </c:pt>
                <c:pt idx="240">
                  <c:v>44357</c:v>
                </c:pt>
                <c:pt idx="241">
                  <c:v>44356</c:v>
                </c:pt>
                <c:pt idx="242">
                  <c:v>44355</c:v>
                </c:pt>
                <c:pt idx="243">
                  <c:v>44354</c:v>
                </c:pt>
                <c:pt idx="244">
                  <c:v>44351</c:v>
                </c:pt>
                <c:pt idx="245">
                  <c:v>44350</c:v>
                </c:pt>
                <c:pt idx="246">
                  <c:v>44349</c:v>
                </c:pt>
                <c:pt idx="247">
                  <c:v>44348</c:v>
                </c:pt>
                <c:pt idx="248">
                  <c:v>44347</c:v>
                </c:pt>
                <c:pt idx="249">
                  <c:v>44344</c:v>
                </c:pt>
                <c:pt idx="250">
                  <c:v>44343</c:v>
                </c:pt>
              </c:numCache>
            </c:numRef>
          </c:cat>
          <c:val>
            <c:numRef>
              <c:f>'[Delivered premiums LSFO &amp; HFO.xls]Chart Data'!$C$8:$C$258</c:f>
              <c:numCache>
                <c:formatCode>General</c:formatCode>
                <c:ptCount val="251"/>
                <c:pt idx="0">
                  <c:v>21.5</c:v>
                </c:pt>
                <c:pt idx="1">
                  <c:v>18.5</c:v>
                </c:pt>
                <c:pt idx="2">
                  <c:v>31.5</c:v>
                </c:pt>
                <c:pt idx="3">
                  <c:v>25.5</c:v>
                </c:pt>
                <c:pt idx="4">
                  <c:v>32.5</c:v>
                </c:pt>
                <c:pt idx="5">
                  <c:v>35.75</c:v>
                </c:pt>
                <c:pt idx="6">
                  <c:v>39</c:v>
                </c:pt>
                <c:pt idx="7">
                  <c:v>57.75</c:v>
                </c:pt>
                <c:pt idx="8">
                  <c:v>51.5</c:v>
                </c:pt>
                <c:pt idx="9">
                  <c:v>49.25</c:v>
                </c:pt>
                <c:pt idx="10">
                  <c:v>68</c:v>
                </c:pt>
                <c:pt idx="11">
                  <c:v>69.5</c:v>
                </c:pt>
                <c:pt idx="12">
                  <c:v>76.5</c:v>
                </c:pt>
                <c:pt idx="13">
                  <c:v>79.25</c:v>
                </c:pt>
                <c:pt idx="14">
                  <c:v>84.75</c:v>
                </c:pt>
                <c:pt idx="15">
                  <c:v>71</c:v>
                </c:pt>
                <c:pt idx="16">
                  <c:v>75.25</c:v>
                </c:pt>
                <c:pt idx="17">
                  <c:v>81.25</c:v>
                </c:pt>
                <c:pt idx="18">
                  <c:v>80.5</c:v>
                </c:pt>
                <c:pt idx="19">
                  <c:v>79.75</c:v>
                </c:pt>
                <c:pt idx="20">
                  <c:v>88</c:v>
                </c:pt>
                <c:pt idx="21">
                  <c:v>84.75</c:v>
                </c:pt>
                <c:pt idx="22">
                  <c:v>79</c:v>
                </c:pt>
                <c:pt idx="23">
                  <c:v>74.75</c:v>
                </c:pt>
                <c:pt idx="24">
                  <c:v>82.25</c:v>
                </c:pt>
                <c:pt idx="25">
                  <c:v>85.5</c:v>
                </c:pt>
                <c:pt idx="26">
                  <c:v>58.5</c:v>
                </c:pt>
                <c:pt idx="27">
                  <c:v>84.25</c:v>
                </c:pt>
                <c:pt idx="28">
                  <c:v>89</c:v>
                </c:pt>
                <c:pt idx="29">
                  <c:v>69.5</c:v>
                </c:pt>
                <c:pt idx="30">
                  <c:v>55.25</c:v>
                </c:pt>
                <c:pt idx="31">
                  <c:v>40</c:v>
                </c:pt>
                <c:pt idx="32">
                  <c:v>37.75</c:v>
                </c:pt>
                <c:pt idx="33">
                  <c:v>36.5</c:v>
                </c:pt>
                <c:pt idx="34">
                  <c:v>26.75</c:v>
                </c:pt>
                <c:pt idx="35">
                  <c:v>27.5</c:v>
                </c:pt>
                <c:pt idx="36">
                  <c:v>25.75</c:v>
                </c:pt>
                <c:pt idx="37">
                  <c:v>22.5</c:v>
                </c:pt>
                <c:pt idx="38">
                  <c:v>18.63</c:v>
                </c:pt>
                <c:pt idx="39">
                  <c:v>24.75</c:v>
                </c:pt>
                <c:pt idx="40">
                  <c:v>18.25</c:v>
                </c:pt>
                <c:pt idx="41">
                  <c:v>9.5</c:v>
                </c:pt>
                <c:pt idx="42">
                  <c:v>17</c:v>
                </c:pt>
                <c:pt idx="43">
                  <c:v>18.25</c:v>
                </c:pt>
                <c:pt idx="44">
                  <c:v>15</c:v>
                </c:pt>
                <c:pt idx="45">
                  <c:v>20.5</c:v>
                </c:pt>
                <c:pt idx="46">
                  <c:v>30.75</c:v>
                </c:pt>
                <c:pt idx="47">
                  <c:v>10.25</c:v>
                </c:pt>
                <c:pt idx="48">
                  <c:v>15</c:v>
                </c:pt>
                <c:pt idx="49">
                  <c:v>15.25</c:v>
                </c:pt>
                <c:pt idx="50">
                  <c:v>8.5</c:v>
                </c:pt>
                <c:pt idx="51">
                  <c:v>12</c:v>
                </c:pt>
                <c:pt idx="52">
                  <c:v>9.09</c:v>
                </c:pt>
                <c:pt idx="53">
                  <c:v>14.75</c:v>
                </c:pt>
                <c:pt idx="54">
                  <c:v>11.25</c:v>
                </c:pt>
                <c:pt idx="55">
                  <c:v>11</c:v>
                </c:pt>
                <c:pt idx="56">
                  <c:v>5</c:v>
                </c:pt>
                <c:pt idx="57">
                  <c:v>9.5</c:v>
                </c:pt>
                <c:pt idx="58">
                  <c:v>14</c:v>
                </c:pt>
                <c:pt idx="59">
                  <c:v>6</c:v>
                </c:pt>
                <c:pt idx="60">
                  <c:v>8.25</c:v>
                </c:pt>
                <c:pt idx="61">
                  <c:v>21.25</c:v>
                </c:pt>
                <c:pt idx="62">
                  <c:v>5.25</c:v>
                </c:pt>
                <c:pt idx="63">
                  <c:v>6.75</c:v>
                </c:pt>
                <c:pt idx="64">
                  <c:v>11.75</c:v>
                </c:pt>
                <c:pt idx="65">
                  <c:v>9</c:v>
                </c:pt>
                <c:pt idx="66">
                  <c:v>10.75</c:v>
                </c:pt>
                <c:pt idx="67">
                  <c:v>9.75</c:v>
                </c:pt>
                <c:pt idx="68">
                  <c:v>8.67</c:v>
                </c:pt>
                <c:pt idx="69">
                  <c:v>9.25</c:v>
                </c:pt>
                <c:pt idx="70">
                  <c:v>10.25</c:v>
                </c:pt>
                <c:pt idx="71">
                  <c:v>7.25</c:v>
                </c:pt>
                <c:pt idx="72">
                  <c:v>9.8800000000000008</c:v>
                </c:pt>
                <c:pt idx="73">
                  <c:v>10</c:v>
                </c:pt>
                <c:pt idx="74">
                  <c:v>8.5</c:v>
                </c:pt>
                <c:pt idx="75">
                  <c:v>18.25</c:v>
                </c:pt>
                <c:pt idx="76">
                  <c:v>8.5</c:v>
                </c:pt>
                <c:pt idx="77">
                  <c:v>10.75</c:v>
                </c:pt>
                <c:pt idx="78">
                  <c:v>9.25</c:v>
                </c:pt>
                <c:pt idx="79">
                  <c:v>10.25</c:v>
                </c:pt>
                <c:pt idx="80">
                  <c:v>9.5</c:v>
                </c:pt>
                <c:pt idx="81">
                  <c:v>14.25</c:v>
                </c:pt>
                <c:pt idx="82">
                  <c:v>11.25</c:v>
                </c:pt>
                <c:pt idx="83">
                  <c:v>9.25</c:v>
                </c:pt>
                <c:pt idx="84">
                  <c:v>11</c:v>
                </c:pt>
                <c:pt idx="85">
                  <c:v>8.25</c:v>
                </c:pt>
                <c:pt idx="86">
                  <c:v>8.17</c:v>
                </c:pt>
                <c:pt idx="87">
                  <c:v>8.75</c:v>
                </c:pt>
                <c:pt idx="88">
                  <c:v>12.83</c:v>
                </c:pt>
                <c:pt idx="89">
                  <c:v>10.75</c:v>
                </c:pt>
                <c:pt idx="90">
                  <c:v>10</c:v>
                </c:pt>
                <c:pt idx="91">
                  <c:v>11.3</c:v>
                </c:pt>
                <c:pt idx="92">
                  <c:v>11</c:v>
                </c:pt>
                <c:pt idx="93">
                  <c:v>11.75</c:v>
                </c:pt>
                <c:pt idx="94">
                  <c:v>19.5</c:v>
                </c:pt>
                <c:pt idx="95">
                  <c:v>13.5</c:v>
                </c:pt>
                <c:pt idx="96">
                  <c:v>20.75</c:v>
                </c:pt>
                <c:pt idx="97">
                  <c:v>12.75</c:v>
                </c:pt>
                <c:pt idx="98">
                  <c:v>13.75</c:v>
                </c:pt>
                <c:pt idx="99">
                  <c:v>16.5</c:v>
                </c:pt>
                <c:pt idx="100">
                  <c:v>10.75</c:v>
                </c:pt>
                <c:pt idx="101">
                  <c:v>16</c:v>
                </c:pt>
                <c:pt idx="102">
                  <c:v>15.5</c:v>
                </c:pt>
                <c:pt idx="103">
                  <c:v>11.5</c:v>
                </c:pt>
                <c:pt idx="104">
                  <c:v>13.75</c:v>
                </c:pt>
                <c:pt idx="105">
                  <c:v>17</c:v>
                </c:pt>
                <c:pt idx="106">
                  <c:v>10.75</c:v>
                </c:pt>
                <c:pt idx="107">
                  <c:v>6.5</c:v>
                </c:pt>
                <c:pt idx="108">
                  <c:v>6.75</c:v>
                </c:pt>
                <c:pt idx="109">
                  <c:v>13.25</c:v>
                </c:pt>
                <c:pt idx="110">
                  <c:v>6.5</c:v>
                </c:pt>
                <c:pt idx="111">
                  <c:v>10</c:v>
                </c:pt>
                <c:pt idx="112">
                  <c:v>12.5</c:v>
                </c:pt>
                <c:pt idx="113">
                  <c:v>6</c:v>
                </c:pt>
                <c:pt idx="114">
                  <c:v>12.5</c:v>
                </c:pt>
                <c:pt idx="115">
                  <c:v>14.35</c:v>
                </c:pt>
                <c:pt idx="116">
                  <c:v>11.75</c:v>
                </c:pt>
                <c:pt idx="117">
                  <c:v>12</c:v>
                </c:pt>
                <c:pt idx="118">
                  <c:v>16.87</c:v>
                </c:pt>
                <c:pt idx="119">
                  <c:v>9.25</c:v>
                </c:pt>
                <c:pt idx="120">
                  <c:v>12.25</c:v>
                </c:pt>
                <c:pt idx="121">
                  <c:v>20</c:v>
                </c:pt>
                <c:pt idx="122">
                  <c:v>15.75</c:v>
                </c:pt>
                <c:pt idx="123">
                  <c:v>4.5</c:v>
                </c:pt>
                <c:pt idx="124">
                  <c:v>7.5</c:v>
                </c:pt>
                <c:pt idx="125">
                  <c:v>9</c:v>
                </c:pt>
                <c:pt idx="126">
                  <c:v>10</c:v>
                </c:pt>
                <c:pt idx="127">
                  <c:v>5</c:v>
                </c:pt>
                <c:pt idx="128">
                  <c:v>10.75</c:v>
                </c:pt>
                <c:pt idx="129">
                  <c:v>8.5</c:v>
                </c:pt>
                <c:pt idx="130">
                  <c:v>9.5</c:v>
                </c:pt>
                <c:pt idx="131">
                  <c:v>10</c:v>
                </c:pt>
                <c:pt idx="132">
                  <c:v>9.75</c:v>
                </c:pt>
                <c:pt idx="133">
                  <c:v>9.75</c:v>
                </c:pt>
                <c:pt idx="134">
                  <c:v>8.34</c:v>
                </c:pt>
                <c:pt idx="135">
                  <c:v>11.75</c:v>
                </c:pt>
                <c:pt idx="136">
                  <c:v>7.69</c:v>
                </c:pt>
                <c:pt idx="137">
                  <c:v>5.5</c:v>
                </c:pt>
                <c:pt idx="138">
                  <c:v>9.5</c:v>
                </c:pt>
                <c:pt idx="139">
                  <c:v>10.25</c:v>
                </c:pt>
                <c:pt idx="140">
                  <c:v>10.75</c:v>
                </c:pt>
                <c:pt idx="141">
                  <c:v>7</c:v>
                </c:pt>
                <c:pt idx="142">
                  <c:v>8.75</c:v>
                </c:pt>
                <c:pt idx="143">
                  <c:v>10</c:v>
                </c:pt>
                <c:pt idx="144">
                  <c:v>9</c:v>
                </c:pt>
                <c:pt idx="145">
                  <c:v>11</c:v>
                </c:pt>
                <c:pt idx="146">
                  <c:v>12</c:v>
                </c:pt>
                <c:pt idx="147">
                  <c:v>27</c:v>
                </c:pt>
                <c:pt idx="148">
                  <c:v>15</c:v>
                </c:pt>
                <c:pt idx="149">
                  <c:v>16.5</c:v>
                </c:pt>
                <c:pt idx="150">
                  <c:v>16.75</c:v>
                </c:pt>
                <c:pt idx="151">
                  <c:v>12.25</c:v>
                </c:pt>
                <c:pt idx="152">
                  <c:v>17.5</c:v>
                </c:pt>
                <c:pt idx="153">
                  <c:v>16.75</c:v>
                </c:pt>
                <c:pt idx="154">
                  <c:v>15.25</c:v>
                </c:pt>
                <c:pt idx="155">
                  <c:v>15.75</c:v>
                </c:pt>
                <c:pt idx="156">
                  <c:v>13.25</c:v>
                </c:pt>
                <c:pt idx="157">
                  <c:v>11.5</c:v>
                </c:pt>
                <c:pt idx="158">
                  <c:v>16.75</c:v>
                </c:pt>
                <c:pt idx="159">
                  <c:v>29</c:v>
                </c:pt>
                <c:pt idx="160">
                  <c:v>23</c:v>
                </c:pt>
                <c:pt idx="161">
                  <c:v>21</c:v>
                </c:pt>
                <c:pt idx="162">
                  <c:v>20</c:v>
                </c:pt>
                <c:pt idx="163">
                  <c:v>19.25</c:v>
                </c:pt>
                <c:pt idx="164">
                  <c:v>30.25</c:v>
                </c:pt>
                <c:pt idx="165">
                  <c:v>25.42</c:v>
                </c:pt>
                <c:pt idx="166">
                  <c:v>27.5</c:v>
                </c:pt>
                <c:pt idx="167">
                  <c:v>23</c:v>
                </c:pt>
                <c:pt idx="168">
                  <c:v>29.17</c:v>
                </c:pt>
                <c:pt idx="169">
                  <c:v>21.75</c:v>
                </c:pt>
                <c:pt idx="170">
                  <c:v>22.5</c:v>
                </c:pt>
                <c:pt idx="171">
                  <c:v>21.07</c:v>
                </c:pt>
                <c:pt idx="172">
                  <c:v>9.75</c:v>
                </c:pt>
                <c:pt idx="173">
                  <c:v>15</c:v>
                </c:pt>
                <c:pt idx="174">
                  <c:v>19</c:v>
                </c:pt>
                <c:pt idx="175">
                  <c:v>30.75</c:v>
                </c:pt>
                <c:pt idx="176">
                  <c:v>22.75</c:v>
                </c:pt>
                <c:pt idx="177">
                  <c:v>22</c:v>
                </c:pt>
                <c:pt idx="178">
                  <c:v>20</c:v>
                </c:pt>
                <c:pt idx="179">
                  <c:v>22.25</c:v>
                </c:pt>
                <c:pt idx="180">
                  <c:v>19</c:v>
                </c:pt>
                <c:pt idx="181">
                  <c:v>10.75</c:v>
                </c:pt>
                <c:pt idx="182">
                  <c:v>18</c:v>
                </c:pt>
                <c:pt idx="183">
                  <c:v>13.75</c:v>
                </c:pt>
                <c:pt idx="184">
                  <c:v>10.25</c:v>
                </c:pt>
                <c:pt idx="185">
                  <c:v>12</c:v>
                </c:pt>
                <c:pt idx="186">
                  <c:v>13.25</c:v>
                </c:pt>
                <c:pt idx="187">
                  <c:v>18.25</c:v>
                </c:pt>
                <c:pt idx="188">
                  <c:v>15.25</c:v>
                </c:pt>
                <c:pt idx="189">
                  <c:v>15.25</c:v>
                </c:pt>
                <c:pt idx="190">
                  <c:v>13</c:v>
                </c:pt>
                <c:pt idx="191">
                  <c:v>10.25</c:v>
                </c:pt>
                <c:pt idx="192">
                  <c:v>10.5</c:v>
                </c:pt>
                <c:pt idx="193">
                  <c:v>7.75</c:v>
                </c:pt>
                <c:pt idx="194">
                  <c:v>6.75</c:v>
                </c:pt>
                <c:pt idx="195">
                  <c:v>9.5</c:v>
                </c:pt>
                <c:pt idx="196">
                  <c:v>9.75</c:v>
                </c:pt>
                <c:pt idx="197">
                  <c:v>9</c:v>
                </c:pt>
                <c:pt idx="198">
                  <c:v>7.75</c:v>
                </c:pt>
                <c:pt idx="199">
                  <c:v>9</c:v>
                </c:pt>
                <c:pt idx="200">
                  <c:v>5.25</c:v>
                </c:pt>
                <c:pt idx="201">
                  <c:v>7.75</c:v>
                </c:pt>
                <c:pt idx="202">
                  <c:v>3.25</c:v>
                </c:pt>
                <c:pt idx="203">
                  <c:v>6.5</c:v>
                </c:pt>
                <c:pt idx="204">
                  <c:v>8.5</c:v>
                </c:pt>
                <c:pt idx="205">
                  <c:v>3.75</c:v>
                </c:pt>
                <c:pt idx="206">
                  <c:v>2.75</c:v>
                </c:pt>
                <c:pt idx="207">
                  <c:v>7.54</c:v>
                </c:pt>
                <c:pt idx="208">
                  <c:v>8</c:v>
                </c:pt>
                <c:pt idx="209">
                  <c:v>10.5</c:v>
                </c:pt>
                <c:pt idx="210">
                  <c:v>7.5</c:v>
                </c:pt>
                <c:pt idx="211">
                  <c:v>7.03</c:v>
                </c:pt>
                <c:pt idx="212">
                  <c:v>7.75</c:v>
                </c:pt>
                <c:pt idx="213">
                  <c:v>4.25</c:v>
                </c:pt>
                <c:pt idx="214">
                  <c:v>6.25</c:v>
                </c:pt>
                <c:pt idx="215">
                  <c:v>7.99</c:v>
                </c:pt>
                <c:pt idx="216">
                  <c:v>3.5</c:v>
                </c:pt>
                <c:pt idx="217">
                  <c:v>6.25</c:v>
                </c:pt>
                <c:pt idx="218">
                  <c:v>4.75</c:v>
                </c:pt>
                <c:pt idx="219">
                  <c:v>7</c:v>
                </c:pt>
                <c:pt idx="220">
                  <c:v>6.25</c:v>
                </c:pt>
                <c:pt idx="221">
                  <c:v>9.25</c:v>
                </c:pt>
                <c:pt idx="222">
                  <c:v>4.75</c:v>
                </c:pt>
                <c:pt idx="223">
                  <c:v>5.5</c:v>
                </c:pt>
                <c:pt idx="224">
                  <c:v>5.36</c:v>
                </c:pt>
                <c:pt idx="225">
                  <c:v>4.75</c:v>
                </c:pt>
                <c:pt idx="226">
                  <c:v>8.75</c:v>
                </c:pt>
                <c:pt idx="227">
                  <c:v>3</c:v>
                </c:pt>
                <c:pt idx="228">
                  <c:v>7.5</c:v>
                </c:pt>
                <c:pt idx="229">
                  <c:v>5.5</c:v>
                </c:pt>
                <c:pt idx="230">
                  <c:v>3</c:v>
                </c:pt>
                <c:pt idx="231">
                  <c:v>10</c:v>
                </c:pt>
                <c:pt idx="232">
                  <c:v>3.25</c:v>
                </c:pt>
                <c:pt idx="233">
                  <c:v>5.5</c:v>
                </c:pt>
                <c:pt idx="234">
                  <c:v>3.75</c:v>
                </c:pt>
                <c:pt idx="235">
                  <c:v>4.1399999999999997</c:v>
                </c:pt>
                <c:pt idx="236">
                  <c:v>4</c:v>
                </c:pt>
                <c:pt idx="237">
                  <c:v>5.25</c:v>
                </c:pt>
                <c:pt idx="238">
                  <c:v>6.5</c:v>
                </c:pt>
                <c:pt idx="239">
                  <c:v>5.75</c:v>
                </c:pt>
                <c:pt idx="240">
                  <c:v>5.36</c:v>
                </c:pt>
                <c:pt idx="241">
                  <c:v>6.75</c:v>
                </c:pt>
                <c:pt idx="242">
                  <c:v>5.21</c:v>
                </c:pt>
                <c:pt idx="243">
                  <c:v>9.25</c:v>
                </c:pt>
                <c:pt idx="244">
                  <c:v>6.5</c:v>
                </c:pt>
                <c:pt idx="245">
                  <c:v>5</c:v>
                </c:pt>
                <c:pt idx="246">
                  <c:v>5.75</c:v>
                </c:pt>
                <c:pt idx="247">
                  <c:v>6.5</c:v>
                </c:pt>
                <c:pt idx="248">
                  <c:v>3</c:v>
                </c:pt>
                <c:pt idx="249">
                  <c:v>9.25</c:v>
                </c:pt>
                <c:pt idx="250">
                  <c:v>9.25</c:v>
                </c:pt>
              </c:numCache>
            </c:numRef>
          </c:val>
          <c:smooth val="0"/>
          <c:extLst>
            <c:ext xmlns:c16="http://schemas.microsoft.com/office/drawing/2014/chart" uri="{C3380CC4-5D6E-409C-BE32-E72D297353CC}">
              <c16:uniqueId val="{00000001-C958-498A-9E09-982AEC3AC320}"/>
            </c:ext>
          </c:extLst>
        </c:ser>
        <c:dLbls>
          <c:showLegendKey val="0"/>
          <c:showVal val="0"/>
          <c:showCatName val="0"/>
          <c:showSerName val="0"/>
          <c:showPercent val="0"/>
          <c:showBubbleSize val="0"/>
        </c:dLbls>
        <c:smooth val="0"/>
        <c:axId val="1272016856"/>
        <c:axId val="1272019152"/>
      </c:lineChart>
      <c:dateAx>
        <c:axId val="1272016856"/>
        <c:scaling>
          <c:orientation val="minMax"/>
        </c:scaling>
        <c:delete val="0"/>
        <c:axPos val="b"/>
        <c:numFmt formatCode="dd\ mmm\ 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72019152"/>
        <c:crosses val="autoZero"/>
        <c:auto val="1"/>
        <c:lblOffset val="100"/>
        <c:baseTimeUnit val="days"/>
      </c:dateAx>
      <c:valAx>
        <c:axId val="12720191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720168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1"/>
              </a:solidFill>
              <a:round/>
            </a:ln>
            <a:effectLst/>
          </c:spPr>
          <c:marker>
            <c:symbol val="none"/>
          </c:marker>
          <c:cat>
            <c:numRef>
              <c:f>'[VLSFO-HSFO spread SG.xls]Chart Data'!$A$6:$A$921</c:f>
              <c:numCache>
                <c:formatCode>dd\ mmm\ yyyy</c:formatCode>
                <c:ptCount val="916"/>
                <c:pt idx="0">
                  <c:v>44708</c:v>
                </c:pt>
                <c:pt idx="1">
                  <c:v>44707</c:v>
                </c:pt>
                <c:pt idx="2">
                  <c:v>44706</c:v>
                </c:pt>
                <c:pt idx="3">
                  <c:v>44705</c:v>
                </c:pt>
                <c:pt idx="4">
                  <c:v>44704</c:v>
                </c:pt>
                <c:pt idx="5">
                  <c:v>44701</c:v>
                </c:pt>
                <c:pt idx="6">
                  <c:v>44700</c:v>
                </c:pt>
                <c:pt idx="7">
                  <c:v>44699</c:v>
                </c:pt>
                <c:pt idx="8">
                  <c:v>44698</c:v>
                </c:pt>
                <c:pt idx="9">
                  <c:v>44694</c:v>
                </c:pt>
                <c:pt idx="10">
                  <c:v>44693</c:v>
                </c:pt>
                <c:pt idx="11">
                  <c:v>44692</c:v>
                </c:pt>
                <c:pt idx="12">
                  <c:v>44691</c:v>
                </c:pt>
                <c:pt idx="13">
                  <c:v>44690</c:v>
                </c:pt>
                <c:pt idx="14">
                  <c:v>44687</c:v>
                </c:pt>
                <c:pt idx="15">
                  <c:v>44686</c:v>
                </c:pt>
                <c:pt idx="16">
                  <c:v>44685</c:v>
                </c:pt>
                <c:pt idx="17">
                  <c:v>44680</c:v>
                </c:pt>
                <c:pt idx="18">
                  <c:v>44679</c:v>
                </c:pt>
                <c:pt idx="19">
                  <c:v>44678</c:v>
                </c:pt>
                <c:pt idx="20">
                  <c:v>44677</c:v>
                </c:pt>
                <c:pt idx="21">
                  <c:v>44676</c:v>
                </c:pt>
                <c:pt idx="22">
                  <c:v>44673</c:v>
                </c:pt>
                <c:pt idx="23">
                  <c:v>44672</c:v>
                </c:pt>
                <c:pt idx="24">
                  <c:v>44671</c:v>
                </c:pt>
                <c:pt idx="25">
                  <c:v>44670</c:v>
                </c:pt>
                <c:pt idx="26">
                  <c:v>44669</c:v>
                </c:pt>
                <c:pt idx="27">
                  <c:v>44665</c:v>
                </c:pt>
                <c:pt idx="28">
                  <c:v>44664</c:v>
                </c:pt>
                <c:pt idx="29">
                  <c:v>44663</c:v>
                </c:pt>
                <c:pt idx="30">
                  <c:v>44662</c:v>
                </c:pt>
                <c:pt idx="31">
                  <c:v>44659</c:v>
                </c:pt>
                <c:pt idx="32">
                  <c:v>44658</c:v>
                </c:pt>
                <c:pt idx="33">
                  <c:v>44657</c:v>
                </c:pt>
                <c:pt idx="34">
                  <c:v>44656</c:v>
                </c:pt>
                <c:pt idx="35">
                  <c:v>44655</c:v>
                </c:pt>
                <c:pt idx="36">
                  <c:v>44652</c:v>
                </c:pt>
                <c:pt idx="37">
                  <c:v>44651</c:v>
                </c:pt>
                <c:pt idx="38">
                  <c:v>44650</c:v>
                </c:pt>
                <c:pt idx="39">
                  <c:v>44649</c:v>
                </c:pt>
                <c:pt idx="40">
                  <c:v>44648</c:v>
                </c:pt>
                <c:pt idx="41">
                  <c:v>44645</c:v>
                </c:pt>
                <c:pt idx="42">
                  <c:v>44644</c:v>
                </c:pt>
                <c:pt idx="43">
                  <c:v>44643</c:v>
                </c:pt>
                <c:pt idx="44">
                  <c:v>44642</c:v>
                </c:pt>
                <c:pt idx="45">
                  <c:v>44641</c:v>
                </c:pt>
                <c:pt idx="46">
                  <c:v>44638</c:v>
                </c:pt>
                <c:pt idx="47">
                  <c:v>44637</c:v>
                </c:pt>
                <c:pt idx="48">
                  <c:v>44636</c:v>
                </c:pt>
                <c:pt idx="49">
                  <c:v>44635</c:v>
                </c:pt>
                <c:pt idx="50">
                  <c:v>44634</c:v>
                </c:pt>
                <c:pt idx="51">
                  <c:v>44631</c:v>
                </c:pt>
                <c:pt idx="52">
                  <c:v>44630</c:v>
                </c:pt>
                <c:pt idx="53">
                  <c:v>44629</c:v>
                </c:pt>
                <c:pt idx="54">
                  <c:v>44628</c:v>
                </c:pt>
                <c:pt idx="55">
                  <c:v>44627</c:v>
                </c:pt>
                <c:pt idx="56">
                  <c:v>44624</c:v>
                </c:pt>
                <c:pt idx="57">
                  <c:v>44623</c:v>
                </c:pt>
                <c:pt idx="58">
                  <c:v>44622</c:v>
                </c:pt>
                <c:pt idx="59">
                  <c:v>44621</c:v>
                </c:pt>
                <c:pt idx="60">
                  <c:v>44620</c:v>
                </c:pt>
                <c:pt idx="61">
                  <c:v>44617</c:v>
                </c:pt>
                <c:pt idx="62">
                  <c:v>44616</c:v>
                </c:pt>
                <c:pt idx="63">
                  <c:v>44615</c:v>
                </c:pt>
                <c:pt idx="64">
                  <c:v>44614</c:v>
                </c:pt>
                <c:pt idx="65">
                  <c:v>44613</c:v>
                </c:pt>
                <c:pt idx="66">
                  <c:v>44610</c:v>
                </c:pt>
                <c:pt idx="67">
                  <c:v>44609</c:v>
                </c:pt>
                <c:pt idx="68">
                  <c:v>44608</c:v>
                </c:pt>
                <c:pt idx="69">
                  <c:v>44607</c:v>
                </c:pt>
                <c:pt idx="70">
                  <c:v>44606</c:v>
                </c:pt>
                <c:pt idx="71">
                  <c:v>44603</c:v>
                </c:pt>
                <c:pt idx="72">
                  <c:v>44602</c:v>
                </c:pt>
                <c:pt idx="73">
                  <c:v>44601</c:v>
                </c:pt>
                <c:pt idx="74">
                  <c:v>44600</c:v>
                </c:pt>
                <c:pt idx="75">
                  <c:v>44599</c:v>
                </c:pt>
                <c:pt idx="76">
                  <c:v>44596</c:v>
                </c:pt>
                <c:pt idx="77">
                  <c:v>44595</c:v>
                </c:pt>
                <c:pt idx="78">
                  <c:v>44592</c:v>
                </c:pt>
                <c:pt idx="79">
                  <c:v>44589</c:v>
                </c:pt>
                <c:pt idx="80">
                  <c:v>44588</c:v>
                </c:pt>
                <c:pt idx="81">
                  <c:v>44587</c:v>
                </c:pt>
                <c:pt idx="82">
                  <c:v>44586</c:v>
                </c:pt>
                <c:pt idx="83">
                  <c:v>44585</c:v>
                </c:pt>
                <c:pt idx="84">
                  <c:v>44582</c:v>
                </c:pt>
                <c:pt idx="85">
                  <c:v>44581</c:v>
                </c:pt>
                <c:pt idx="86">
                  <c:v>44580</c:v>
                </c:pt>
                <c:pt idx="87">
                  <c:v>44579</c:v>
                </c:pt>
                <c:pt idx="88">
                  <c:v>44578</c:v>
                </c:pt>
                <c:pt idx="89">
                  <c:v>44575</c:v>
                </c:pt>
                <c:pt idx="90">
                  <c:v>44574</c:v>
                </c:pt>
                <c:pt idx="91">
                  <c:v>44573</c:v>
                </c:pt>
                <c:pt idx="92">
                  <c:v>44572</c:v>
                </c:pt>
                <c:pt idx="93">
                  <c:v>44571</c:v>
                </c:pt>
                <c:pt idx="94">
                  <c:v>44568</c:v>
                </c:pt>
                <c:pt idx="95">
                  <c:v>44567</c:v>
                </c:pt>
                <c:pt idx="96">
                  <c:v>44566</c:v>
                </c:pt>
                <c:pt idx="97">
                  <c:v>44565</c:v>
                </c:pt>
                <c:pt idx="98">
                  <c:v>44564</c:v>
                </c:pt>
                <c:pt idx="99">
                  <c:v>44561</c:v>
                </c:pt>
                <c:pt idx="100">
                  <c:v>44560</c:v>
                </c:pt>
                <c:pt idx="101">
                  <c:v>44559</c:v>
                </c:pt>
                <c:pt idx="102">
                  <c:v>44558</c:v>
                </c:pt>
                <c:pt idx="103">
                  <c:v>44557</c:v>
                </c:pt>
                <c:pt idx="104">
                  <c:v>44554</c:v>
                </c:pt>
                <c:pt idx="105">
                  <c:v>44553</c:v>
                </c:pt>
                <c:pt idx="106">
                  <c:v>44552</c:v>
                </c:pt>
                <c:pt idx="107">
                  <c:v>44551</c:v>
                </c:pt>
                <c:pt idx="108">
                  <c:v>44550</c:v>
                </c:pt>
                <c:pt idx="109">
                  <c:v>44547</c:v>
                </c:pt>
                <c:pt idx="110">
                  <c:v>44546</c:v>
                </c:pt>
                <c:pt idx="111">
                  <c:v>44545</c:v>
                </c:pt>
                <c:pt idx="112">
                  <c:v>44544</c:v>
                </c:pt>
                <c:pt idx="113">
                  <c:v>44543</c:v>
                </c:pt>
                <c:pt idx="114">
                  <c:v>44540</c:v>
                </c:pt>
                <c:pt idx="115">
                  <c:v>44539</c:v>
                </c:pt>
                <c:pt idx="116">
                  <c:v>44538</c:v>
                </c:pt>
                <c:pt idx="117">
                  <c:v>44537</c:v>
                </c:pt>
                <c:pt idx="118">
                  <c:v>44536</c:v>
                </c:pt>
                <c:pt idx="119">
                  <c:v>44533</c:v>
                </c:pt>
                <c:pt idx="120">
                  <c:v>44532</c:v>
                </c:pt>
                <c:pt idx="121">
                  <c:v>44531</c:v>
                </c:pt>
                <c:pt idx="122">
                  <c:v>44530</c:v>
                </c:pt>
                <c:pt idx="123">
                  <c:v>44529</c:v>
                </c:pt>
                <c:pt idx="124">
                  <c:v>44526</c:v>
                </c:pt>
                <c:pt idx="125">
                  <c:v>44525</c:v>
                </c:pt>
                <c:pt idx="126">
                  <c:v>44524</c:v>
                </c:pt>
                <c:pt idx="127">
                  <c:v>44523</c:v>
                </c:pt>
                <c:pt idx="128">
                  <c:v>44522</c:v>
                </c:pt>
                <c:pt idx="129">
                  <c:v>44519</c:v>
                </c:pt>
                <c:pt idx="130">
                  <c:v>44518</c:v>
                </c:pt>
                <c:pt idx="131">
                  <c:v>44517</c:v>
                </c:pt>
                <c:pt idx="132">
                  <c:v>44516</c:v>
                </c:pt>
                <c:pt idx="133">
                  <c:v>44515</c:v>
                </c:pt>
                <c:pt idx="134">
                  <c:v>44512</c:v>
                </c:pt>
                <c:pt idx="135">
                  <c:v>44511</c:v>
                </c:pt>
                <c:pt idx="136">
                  <c:v>44510</c:v>
                </c:pt>
                <c:pt idx="137">
                  <c:v>44509</c:v>
                </c:pt>
                <c:pt idx="138">
                  <c:v>44508</c:v>
                </c:pt>
                <c:pt idx="139">
                  <c:v>44505</c:v>
                </c:pt>
                <c:pt idx="140">
                  <c:v>44503</c:v>
                </c:pt>
                <c:pt idx="141">
                  <c:v>44502</c:v>
                </c:pt>
                <c:pt idx="142">
                  <c:v>44501</c:v>
                </c:pt>
                <c:pt idx="143">
                  <c:v>44498</c:v>
                </c:pt>
                <c:pt idx="144">
                  <c:v>44497</c:v>
                </c:pt>
                <c:pt idx="145">
                  <c:v>44496</c:v>
                </c:pt>
                <c:pt idx="146">
                  <c:v>44495</c:v>
                </c:pt>
                <c:pt idx="147">
                  <c:v>44494</c:v>
                </c:pt>
                <c:pt idx="148">
                  <c:v>44491</c:v>
                </c:pt>
                <c:pt idx="149">
                  <c:v>44490</c:v>
                </c:pt>
                <c:pt idx="150">
                  <c:v>44489</c:v>
                </c:pt>
                <c:pt idx="151">
                  <c:v>44488</c:v>
                </c:pt>
                <c:pt idx="152">
                  <c:v>44487</c:v>
                </c:pt>
                <c:pt idx="153">
                  <c:v>44484</c:v>
                </c:pt>
                <c:pt idx="154">
                  <c:v>44483</c:v>
                </c:pt>
                <c:pt idx="155">
                  <c:v>44482</c:v>
                </c:pt>
                <c:pt idx="156">
                  <c:v>44481</c:v>
                </c:pt>
                <c:pt idx="157">
                  <c:v>44480</c:v>
                </c:pt>
                <c:pt idx="158">
                  <c:v>44477</c:v>
                </c:pt>
                <c:pt idx="159">
                  <c:v>44476</c:v>
                </c:pt>
                <c:pt idx="160">
                  <c:v>44475</c:v>
                </c:pt>
                <c:pt idx="161">
                  <c:v>44474</c:v>
                </c:pt>
                <c:pt idx="162">
                  <c:v>44473</c:v>
                </c:pt>
                <c:pt idx="163">
                  <c:v>44470</c:v>
                </c:pt>
                <c:pt idx="164">
                  <c:v>44469</c:v>
                </c:pt>
                <c:pt idx="165">
                  <c:v>44468</c:v>
                </c:pt>
                <c:pt idx="166">
                  <c:v>44467</c:v>
                </c:pt>
                <c:pt idx="167">
                  <c:v>44466</c:v>
                </c:pt>
                <c:pt idx="168">
                  <c:v>44463</c:v>
                </c:pt>
                <c:pt idx="169">
                  <c:v>44462</c:v>
                </c:pt>
                <c:pt idx="170">
                  <c:v>44461</c:v>
                </c:pt>
                <c:pt idx="171">
                  <c:v>44460</c:v>
                </c:pt>
                <c:pt idx="172">
                  <c:v>44459</c:v>
                </c:pt>
                <c:pt idx="173">
                  <c:v>44456</c:v>
                </c:pt>
                <c:pt idx="174">
                  <c:v>44455</c:v>
                </c:pt>
                <c:pt idx="175">
                  <c:v>44454</c:v>
                </c:pt>
                <c:pt idx="176">
                  <c:v>44453</c:v>
                </c:pt>
                <c:pt idx="177">
                  <c:v>44452</c:v>
                </c:pt>
                <c:pt idx="178">
                  <c:v>44449</c:v>
                </c:pt>
                <c:pt idx="179">
                  <c:v>44448</c:v>
                </c:pt>
                <c:pt idx="180">
                  <c:v>44447</c:v>
                </c:pt>
                <c:pt idx="181">
                  <c:v>44446</c:v>
                </c:pt>
                <c:pt idx="182">
                  <c:v>44445</c:v>
                </c:pt>
                <c:pt idx="183">
                  <c:v>44442</c:v>
                </c:pt>
                <c:pt idx="184">
                  <c:v>44441</c:v>
                </c:pt>
                <c:pt idx="185">
                  <c:v>44440</c:v>
                </c:pt>
                <c:pt idx="186">
                  <c:v>44439</c:v>
                </c:pt>
                <c:pt idx="187">
                  <c:v>44438</c:v>
                </c:pt>
                <c:pt idx="188">
                  <c:v>44435</c:v>
                </c:pt>
                <c:pt idx="189">
                  <c:v>44434</c:v>
                </c:pt>
                <c:pt idx="190">
                  <c:v>44433</c:v>
                </c:pt>
                <c:pt idx="191">
                  <c:v>44432</c:v>
                </c:pt>
                <c:pt idx="192">
                  <c:v>44431</c:v>
                </c:pt>
                <c:pt idx="193">
                  <c:v>44428</c:v>
                </c:pt>
                <c:pt idx="194">
                  <c:v>44427</c:v>
                </c:pt>
                <c:pt idx="195">
                  <c:v>44426</c:v>
                </c:pt>
                <c:pt idx="196">
                  <c:v>44425</c:v>
                </c:pt>
                <c:pt idx="197">
                  <c:v>44424</c:v>
                </c:pt>
                <c:pt idx="198">
                  <c:v>44421</c:v>
                </c:pt>
                <c:pt idx="199">
                  <c:v>44420</c:v>
                </c:pt>
                <c:pt idx="200">
                  <c:v>44419</c:v>
                </c:pt>
                <c:pt idx="201">
                  <c:v>44418</c:v>
                </c:pt>
                <c:pt idx="202">
                  <c:v>44414</c:v>
                </c:pt>
                <c:pt idx="203">
                  <c:v>44413</c:v>
                </c:pt>
                <c:pt idx="204">
                  <c:v>44412</c:v>
                </c:pt>
                <c:pt idx="205">
                  <c:v>44411</c:v>
                </c:pt>
                <c:pt idx="206">
                  <c:v>44410</c:v>
                </c:pt>
                <c:pt idx="207">
                  <c:v>44407</c:v>
                </c:pt>
                <c:pt idx="208">
                  <c:v>44406</c:v>
                </c:pt>
                <c:pt idx="209">
                  <c:v>44405</c:v>
                </c:pt>
                <c:pt idx="210">
                  <c:v>44404</c:v>
                </c:pt>
                <c:pt idx="211">
                  <c:v>44403</c:v>
                </c:pt>
                <c:pt idx="212">
                  <c:v>44400</c:v>
                </c:pt>
                <c:pt idx="213">
                  <c:v>44399</c:v>
                </c:pt>
                <c:pt idx="214">
                  <c:v>44398</c:v>
                </c:pt>
                <c:pt idx="215">
                  <c:v>44396</c:v>
                </c:pt>
                <c:pt idx="216">
                  <c:v>44393</c:v>
                </c:pt>
                <c:pt idx="217">
                  <c:v>44392</c:v>
                </c:pt>
                <c:pt idx="218">
                  <c:v>44391</c:v>
                </c:pt>
                <c:pt idx="219">
                  <c:v>44390</c:v>
                </c:pt>
                <c:pt idx="220">
                  <c:v>44389</c:v>
                </c:pt>
                <c:pt idx="221">
                  <c:v>44386</c:v>
                </c:pt>
                <c:pt idx="222">
                  <c:v>44385</c:v>
                </c:pt>
                <c:pt idx="223">
                  <c:v>44384</c:v>
                </c:pt>
                <c:pt idx="224">
                  <c:v>44383</c:v>
                </c:pt>
                <c:pt idx="225">
                  <c:v>44382</c:v>
                </c:pt>
                <c:pt idx="226">
                  <c:v>44379</c:v>
                </c:pt>
                <c:pt idx="227">
                  <c:v>44378</c:v>
                </c:pt>
                <c:pt idx="228">
                  <c:v>44377</c:v>
                </c:pt>
                <c:pt idx="229">
                  <c:v>44376</c:v>
                </c:pt>
                <c:pt idx="230">
                  <c:v>44375</c:v>
                </c:pt>
                <c:pt idx="231">
                  <c:v>44372</c:v>
                </c:pt>
                <c:pt idx="232">
                  <c:v>44371</c:v>
                </c:pt>
                <c:pt idx="233">
                  <c:v>44370</c:v>
                </c:pt>
                <c:pt idx="234">
                  <c:v>44369</c:v>
                </c:pt>
                <c:pt idx="235">
                  <c:v>44368</c:v>
                </c:pt>
                <c:pt idx="236">
                  <c:v>44365</c:v>
                </c:pt>
                <c:pt idx="237">
                  <c:v>44364</c:v>
                </c:pt>
                <c:pt idx="238">
                  <c:v>44363</c:v>
                </c:pt>
                <c:pt idx="239">
                  <c:v>44362</c:v>
                </c:pt>
                <c:pt idx="240">
                  <c:v>44361</c:v>
                </c:pt>
                <c:pt idx="241">
                  <c:v>44358</c:v>
                </c:pt>
                <c:pt idx="242">
                  <c:v>44357</c:v>
                </c:pt>
                <c:pt idx="243">
                  <c:v>44356</c:v>
                </c:pt>
                <c:pt idx="244">
                  <c:v>44355</c:v>
                </c:pt>
                <c:pt idx="245">
                  <c:v>44354</c:v>
                </c:pt>
                <c:pt idx="246">
                  <c:v>44351</c:v>
                </c:pt>
                <c:pt idx="247">
                  <c:v>44350</c:v>
                </c:pt>
                <c:pt idx="248">
                  <c:v>44349</c:v>
                </c:pt>
                <c:pt idx="249">
                  <c:v>44348</c:v>
                </c:pt>
                <c:pt idx="250">
                  <c:v>44347</c:v>
                </c:pt>
                <c:pt idx="251">
                  <c:v>44344</c:v>
                </c:pt>
                <c:pt idx="252">
                  <c:v>44343</c:v>
                </c:pt>
                <c:pt idx="253">
                  <c:v>44341</c:v>
                </c:pt>
                <c:pt idx="254">
                  <c:v>44340</c:v>
                </c:pt>
                <c:pt idx="255">
                  <c:v>44337</c:v>
                </c:pt>
                <c:pt idx="256">
                  <c:v>44336</c:v>
                </c:pt>
                <c:pt idx="257">
                  <c:v>44335</c:v>
                </c:pt>
                <c:pt idx="258">
                  <c:v>44334</c:v>
                </c:pt>
                <c:pt idx="259">
                  <c:v>44333</c:v>
                </c:pt>
                <c:pt idx="260">
                  <c:v>44330</c:v>
                </c:pt>
                <c:pt idx="261">
                  <c:v>44328</c:v>
                </c:pt>
                <c:pt idx="262">
                  <c:v>44327</c:v>
                </c:pt>
                <c:pt idx="263">
                  <c:v>44326</c:v>
                </c:pt>
                <c:pt idx="264">
                  <c:v>44323</c:v>
                </c:pt>
                <c:pt idx="265">
                  <c:v>44322</c:v>
                </c:pt>
                <c:pt idx="266">
                  <c:v>44321</c:v>
                </c:pt>
                <c:pt idx="267">
                  <c:v>44320</c:v>
                </c:pt>
                <c:pt idx="268">
                  <c:v>44319</c:v>
                </c:pt>
                <c:pt idx="269">
                  <c:v>44316</c:v>
                </c:pt>
                <c:pt idx="270">
                  <c:v>44315</c:v>
                </c:pt>
                <c:pt idx="271">
                  <c:v>44314</c:v>
                </c:pt>
                <c:pt idx="272">
                  <c:v>44313</c:v>
                </c:pt>
                <c:pt idx="273">
                  <c:v>44312</c:v>
                </c:pt>
                <c:pt idx="274">
                  <c:v>44309</c:v>
                </c:pt>
                <c:pt idx="275">
                  <c:v>44308</c:v>
                </c:pt>
                <c:pt idx="276">
                  <c:v>44307</c:v>
                </c:pt>
                <c:pt idx="277">
                  <c:v>44306</c:v>
                </c:pt>
                <c:pt idx="278">
                  <c:v>44305</c:v>
                </c:pt>
                <c:pt idx="279">
                  <c:v>44302</c:v>
                </c:pt>
                <c:pt idx="280">
                  <c:v>44301</c:v>
                </c:pt>
                <c:pt idx="281">
                  <c:v>44300</c:v>
                </c:pt>
                <c:pt idx="282">
                  <c:v>44299</c:v>
                </c:pt>
                <c:pt idx="283">
                  <c:v>44298</c:v>
                </c:pt>
                <c:pt idx="284">
                  <c:v>44295</c:v>
                </c:pt>
                <c:pt idx="285">
                  <c:v>44294</c:v>
                </c:pt>
                <c:pt idx="286">
                  <c:v>44293</c:v>
                </c:pt>
                <c:pt idx="287">
                  <c:v>44292</c:v>
                </c:pt>
                <c:pt idx="288">
                  <c:v>44291</c:v>
                </c:pt>
                <c:pt idx="289">
                  <c:v>44287</c:v>
                </c:pt>
                <c:pt idx="290">
                  <c:v>44286</c:v>
                </c:pt>
                <c:pt idx="291">
                  <c:v>44285</c:v>
                </c:pt>
                <c:pt idx="292">
                  <c:v>44284</c:v>
                </c:pt>
                <c:pt idx="293">
                  <c:v>44281</c:v>
                </c:pt>
                <c:pt idx="294">
                  <c:v>44280</c:v>
                </c:pt>
                <c:pt idx="295">
                  <c:v>44279</c:v>
                </c:pt>
                <c:pt idx="296">
                  <c:v>44278</c:v>
                </c:pt>
                <c:pt idx="297">
                  <c:v>44277</c:v>
                </c:pt>
                <c:pt idx="298">
                  <c:v>44274</c:v>
                </c:pt>
                <c:pt idx="299">
                  <c:v>44273</c:v>
                </c:pt>
                <c:pt idx="300">
                  <c:v>44272</c:v>
                </c:pt>
                <c:pt idx="301">
                  <c:v>44271</c:v>
                </c:pt>
                <c:pt idx="302">
                  <c:v>44270</c:v>
                </c:pt>
                <c:pt idx="303">
                  <c:v>44267</c:v>
                </c:pt>
                <c:pt idx="304">
                  <c:v>44266</c:v>
                </c:pt>
                <c:pt idx="305">
                  <c:v>44265</c:v>
                </c:pt>
                <c:pt idx="306">
                  <c:v>44264</c:v>
                </c:pt>
                <c:pt idx="307">
                  <c:v>44263</c:v>
                </c:pt>
                <c:pt idx="308">
                  <c:v>44260</c:v>
                </c:pt>
                <c:pt idx="309">
                  <c:v>44259</c:v>
                </c:pt>
                <c:pt idx="310">
                  <c:v>44258</c:v>
                </c:pt>
                <c:pt idx="311">
                  <c:v>44257</c:v>
                </c:pt>
                <c:pt idx="312">
                  <c:v>44256</c:v>
                </c:pt>
                <c:pt idx="313">
                  <c:v>44253</c:v>
                </c:pt>
                <c:pt idx="314">
                  <c:v>44252</c:v>
                </c:pt>
                <c:pt idx="315">
                  <c:v>44251</c:v>
                </c:pt>
                <c:pt idx="316">
                  <c:v>44250</c:v>
                </c:pt>
                <c:pt idx="317">
                  <c:v>44249</c:v>
                </c:pt>
                <c:pt idx="318">
                  <c:v>44246</c:v>
                </c:pt>
                <c:pt idx="319">
                  <c:v>44245</c:v>
                </c:pt>
                <c:pt idx="320">
                  <c:v>44244</c:v>
                </c:pt>
                <c:pt idx="321">
                  <c:v>44243</c:v>
                </c:pt>
                <c:pt idx="322">
                  <c:v>44242</c:v>
                </c:pt>
                <c:pt idx="323">
                  <c:v>44238</c:v>
                </c:pt>
                <c:pt idx="324">
                  <c:v>44237</c:v>
                </c:pt>
                <c:pt idx="325">
                  <c:v>44236</c:v>
                </c:pt>
                <c:pt idx="326">
                  <c:v>44235</c:v>
                </c:pt>
                <c:pt idx="327">
                  <c:v>44232</c:v>
                </c:pt>
                <c:pt idx="328">
                  <c:v>44231</c:v>
                </c:pt>
                <c:pt idx="329">
                  <c:v>44230</c:v>
                </c:pt>
                <c:pt idx="330">
                  <c:v>44229</c:v>
                </c:pt>
                <c:pt idx="331">
                  <c:v>44228</c:v>
                </c:pt>
                <c:pt idx="332">
                  <c:v>44225</c:v>
                </c:pt>
                <c:pt idx="333">
                  <c:v>44224</c:v>
                </c:pt>
                <c:pt idx="334">
                  <c:v>44223</c:v>
                </c:pt>
                <c:pt idx="335">
                  <c:v>44222</c:v>
                </c:pt>
                <c:pt idx="336">
                  <c:v>44221</c:v>
                </c:pt>
                <c:pt idx="337">
                  <c:v>44218</c:v>
                </c:pt>
                <c:pt idx="338">
                  <c:v>44217</c:v>
                </c:pt>
                <c:pt idx="339">
                  <c:v>44216</c:v>
                </c:pt>
                <c:pt idx="340">
                  <c:v>44215</c:v>
                </c:pt>
                <c:pt idx="341">
                  <c:v>44214</c:v>
                </c:pt>
                <c:pt idx="342">
                  <c:v>44211</c:v>
                </c:pt>
                <c:pt idx="343">
                  <c:v>44210</c:v>
                </c:pt>
                <c:pt idx="344">
                  <c:v>44209</c:v>
                </c:pt>
                <c:pt idx="345">
                  <c:v>44208</c:v>
                </c:pt>
                <c:pt idx="346">
                  <c:v>44207</c:v>
                </c:pt>
                <c:pt idx="347">
                  <c:v>44204</c:v>
                </c:pt>
                <c:pt idx="348">
                  <c:v>44203</c:v>
                </c:pt>
                <c:pt idx="349">
                  <c:v>44202</c:v>
                </c:pt>
                <c:pt idx="350">
                  <c:v>44201</c:v>
                </c:pt>
                <c:pt idx="351">
                  <c:v>44200</c:v>
                </c:pt>
                <c:pt idx="352">
                  <c:v>44196</c:v>
                </c:pt>
                <c:pt idx="353">
                  <c:v>44195</c:v>
                </c:pt>
                <c:pt idx="354">
                  <c:v>44194</c:v>
                </c:pt>
                <c:pt idx="355">
                  <c:v>44193</c:v>
                </c:pt>
                <c:pt idx="356">
                  <c:v>44189</c:v>
                </c:pt>
                <c:pt idx="357">
                  <c:v>44188</c:v>
                </c:pt>
                <c:pt idx="358">
                  <c:v>44187</c:v>
                </c:pt>
                <c:pt idx="359">
                  <c:v>44186</c:v>
                </c:pt>
                <c:pt idx="360">
                  <c:v>44183</c:v>
                </c:pt>
                <c:pt idx="361">
                  <c:v>44182</c:v>
                </c:pt>
                <c:pt idx="362">
                  <c:v>44181</c:v>
                </c:pt>
                <c:pt idx="363">
                  <c:v>44180</c:v>
                </c:pt>
                <c:pt idx="364">
                  <c:v>44179</c:v>
                </c:pt>
                <c:pt idx="365">
                  <c:v>44176</c:v>
                </c:pt>
                <c:pt idx="366">
                  <c:v>44175</c:v>
                </c:pt>
                <c:pt idx="367">
                  <c:v>44174</c:v>
                </c:pt>
                <c:pt idx="368">
                  <c:v>44173</c:v>
                </c:pt>
                <c:pt idx="369">
                  <c:v>44172</c:v>
                </c:pt>
                <c:pt idx="370">
                  <c:v>44169</c:v>
                </c:pt>
                <c:pt idx="371">
                  <c:v>44168</c:v>
                </c:pt>
                <c:pt idx="372">
                  <c:v>44167</c:v>
                </c:pt>
                <c:pt idx="373">
                  <c:v>44166</c:v>
                </c:pt>
                <c:pt idx="374">
                  <c:v>44165</c:v>
                </c:pt>
                <c:pt idx="375">
                  <c:v>44162</c:v>
                </c:pt>
                <c:pt idx="376">
                  <c:v>44161</c:v>
                </c:pt>
                <c:pt idx="377">
                  <c:v>44160</c:v>
                </c:pt>
                <c:pt idx="378">
                  <c:v>44159</c:v>
                </c:pt>
                <c:pt idx="379">
                  <c:v>44158</c:v>
                </c:pt>
                <c:pt idx="380">
                  <c:v>44155</c:v>
                </c:pt>
                <c:pt idx="381">
                  <c:v>44154</c:v>
                </c:pt>
                <c:pt idx="382">
                  <c:v>44153</c:v>
                </c:pt>
                <c:pt idx="383">
                  <c:v>44152</c:v>
                </c:pt>
                <c:pt idx="384">
                  <c:v>44151</c:v>
                </c:pt>
                <c:pt idx="385">
                  <c:v>44148</c:v>
                </c:pt>
                <c:pt idx="386">
                  <c:v>44147</c:v>
                </c:pt>
                <c:pt idx="387">
                  <c:v>44146</c:v>
                </c:pt>
                <c:pt idx="388">
                  <c:v>44145</c:v>
                </c:pt>
                <c:pt idx="389">
                  <c:v>44144</c:v>
                </c:pt>
                <c:pt idx="390">
                  <c:v>44141</c:v>
                </c:pt>
                <c:pt idx="391">
                  <c:v>44140</c:v>
                </c:pt>
                <c:pt idx="392">
                  <c:v>44139</c:v>
                </c:pt>
                <c:pt idx="393">
                  <c:v>44138</c:v>
                </c:pt>
                <c:pt idx="394">
                  <c:v>44137</c:v>
                </c:pt>
                <c:pt idx="395">
                  <c:v>44134</c:v>
                </c:pt>
                <c:pt idx="396">
                  <c:v>44133</c:v>
                </c:pt>
                <c:pt idx="397">
                  <c:v>44132</c:v>
                </c:pt>
                <c:pt idx="398">
                  <c:v>44131</c:v>
                </c:pt>
                <c:pt idx="399">
                  <c:v>44130</c:v>
                </c:pt>
                <c:pt idx="400">
                  <c:v>44127</c:v>
                </c:pt>
                <c:pt idx="401">
                  <c:v>44126</c:v>
                </c:pt>
                <c:pt idx="402">
                  <c:v>44125</c:v>
                </c:pt>
                <c:pt idx="403">
                  <c:v>44124</c:v>
                </c:pt>
                <c:pt idx="404">
                  <c:v>44123</c:v>
                </c:pt>
                <c:pt idx="405">
                  <c:v>44120</c:v>
                </c:pt>
                <c:pt idx="406">
                  <c:v>44119</c:v>
                </c:pt>
                <c:pt idx="407">
                  <c:v>44118</c:v>
                </c:pt>
                <c:pt idx="408">
                  <c:v>44117</c:v>
                </c:pt>
                <c:pt idx="409">
                  <c:v>44116</c:v>
                </c:pt>
                <c:pt idx="410">
                  <c:v>44113</c:v>
                </c:pt>
                <c:pt idx="411">
                  <c:v>44112</c:v>
                </c:pt>
                <c:pt idx="412">
                  <c:v>44111</c:v>
                </c:pt>
                <c:pt idx="413">
                  <c:v>44110</c:v>
                </c:pt>
                <c:pt idx="414">
                  <c:v>44109</c:v>
                </c:pt>
                <c:pt idx="415">
                  <c:v>44106</c:v>
                </c:pt>
                <c:pt idx="416">
                  <c:v>44105</c:v>
                </c:pt>
                <c:pt idx="417">
                  <c:v>44104</c:v>
                </c:pt>
                <c:pt idx="418">
                  <c:v>44103</c:v>
                </c:pt>
                <c:pt idx="419">
                  <c:v>44102</c:v>
                </c:pt>
                <c:pt idx="420">
                  <c:v>44099</c:v>
                </c:pt>
                <c:pt idx="421">
                  <c:v>44098</c:v>
                </c:pt>
                <c:pt idx="422">
                  <c:v>44097</c:v>
                </c:pt>
                <c:pt idx="423">
                  <c:v>44096</c:v>
                </c:pt>
                <c:pt idx="424">
                  <c:v>44095</c:v>
                </c:pt>
                <c:pt idx="425">
                  <c:v>44092</c:v>
                </c:pt>
                <c:pt idx="426">
                  <c:v>44091</c:v>
                </c:pt>
                <c:pt idx="427">
                  <c:v>44090</c:v>
                </c:pt>
                <c:pt idx="428">
                  <c:v>44089</c:v>
                </c:pt>
                <c:pt idx="429">
                  <c:v>44088</c:v>
                </c:pt>
                <c:pt idx="430">
                  <c:v>44085</c:v>
                </c:pt>
                <c:pt idx="431">
                  <c:v>44084</c:v>
                </c:pt>
                <c:pt idx="432">
                  <c:v>44083</c:v>
                </c:pt>
                <c:pt idx="433">
                  <c:v>44082</c:v>
                </c:pt>
                <c:pt idx="434">
                  <c:v>44081</c:v>
                </c:pt>
                <c:pt idx="435">
                  <c:v>44078</c:v>
                </c:pt>
                <c:pt idx="436">
                  <c:v>44077</c:v>
                </c:pt>
                <c:pt idx="437">
                  <c:v>44076</c:v>
                </c:pt>
                <c:pt idx="438">
                  <c:v>44075</c:v>
                </c:pt>
                <c:pt idx="439">
                  <c:v>44074</c:v>
                </c:pt>
                <c:pt idx="440">
                  <c:v>44071</c:v>
                </c:pt>
                <c:pt idx="441">
                  <c:v>44070</c:v>
                </c:pt>
                <c:pt idx="442">
                  <c:v>44069</c:v>
                </c:pt>
                <c:pt idx="443">
                  <c:v>44068</c:v>
                </c:pt>
                <c:pt idx="444">
                  <c:v>44067</c:v>
                </c:pt>
                <c:pt idx="445">
                  <c:v>44064</c:v>
                </c:pt>
                <c:pt idx="446">
                  <c:v>44063</c:v>
                </c:pt>
                <c:pt idx="447">
                  <c:v>44062</c:v>
                </c:pt>
                <c:pt idx="448">
                  <c:v>44061</c:v>
                </c:pt>
                <c:pt idx="449">
                  <c:v>44060</c:v>
                </c:pt>
                <c:pt idx="450">
                  <c:v>44057</c:v>
                </c:pt>
                <c:pt idx="451">
                  <c:v>44056</c:v>
                </c:pt>
                <c:pt idx="452">
                  <c:v>44055</c:v>
                </c:pt>
                <c:pt idx="453">
                  <c:v>44054</c:v>
                </c:pt>
                <c:pt idx="454">
                  <c:v>44050</c:v>
                </c:pt>
                <c:pt idx="455">
                  <c:v>44049</c:v>
                </c:pt>
                <c:pt idx="456">
                  <c:v>44048</c:v>
                </c:pt>
                <c:pt idx="457">
                  <c:v>44047</c:v>
                </c:pt>
                <c:pt idx="458">
                  <c:v>44046</c:v>
                </c:pt>
                <c:pt idx="459">
                  <c:v>44042</c:v>
                </c:pt>
                <c:pt idx="460">
                  <c:v>44041</c:v>
                </c:pt>
                <c:pt idx="461">
                  <c:v>44040</c:v>
                </c:pt>
                <c:pt idx="462">
                  <c:v>44039</c:v>
                </c:pt>
                <c:pt idx="463">
                  <c:v>44036</c:v>
                </c:pt>
                <c:pt idx="464">
                  <c:v>44035</c:v>
                </c:pt>
                <c:pt idx="465">
                  <c:v>44034</c:v>
                </c:pt>
                <c:pt idx="466">
                  <c:v>44033</c:v>
                </c:pt>
                <c:pt idx="467">
                  <c:v>44032</c:v>
                </c:pt>
                <c:pt idx="468">
                  <c:v>44029</c:v>
                </c:pt>
                <c:pt idx="469">
                  <c:v>44028</c:v>
                </c:pt>
                <c:pt idx="470">
                  <c:v>44027</c:v>
                </c:pt>
                <c:pt idx="471">
                  <c:v>44026</c:v>
                </c:pt>
                <c:pt idx="472">
                  <c:v>44025</c:v>
                </c:pt>
                <c:pt idx="473">
                  <c:v>44021</c:v>
                </c:pt>
                <c:pt idx="474">
                  <c:v>44020</c:v>
                </c:pt>
                <c:pt idx="475">
                  <c:v>44019</c:v>
                </c:pt>
                <c:pt idx="476">
                  <c:v>44018</c:v>
                </c:pt>
                <c:pt idx="477">
                  <c:v>44015</c:v>
                </c:pt>
                <c:pt idx="478">
                  <c:v>44014</c:v>
                </c:pt>
                <c:pt idx="479">
                  <c:v>44013</c:v>
                </c:pt>
                <c:pt idx="480">
                  <c:v>44012</c:v>
                </c:pt>
                <c:pt idx="481">
                  <c:v>44011</c:v>
                </c:pt>
                <c:pt idx="482">
                  <c:v>44008</c:v>
                </c:pt>
                <c:pt idx="483">
                  <c:v>44007</c:v>
                </c:pt>
                <c:pt idx="484">
                  <c:v>44006</c:v>
                </c:pt>
                <c:pt idx="485">
                  <c:v>44005</c:v>
                </c:pt>
                <c:pt idx="486">
                  <c:v>44004</c:v>
                </c:pt>
                <c:pt idx="487">
                  <c:v>44001</c:v>
                </c:pt>
                <c:pt idx="488">
                  <c:v>44000</c:v>
                </c:pt>
                <c:pt idx="489">
                  <c:v>43999</c:v>
                </c:pt>
                <c:pt idx="490">
                  <c:v>43998</c:v>
                </c:pt>
                <c:pt idx="491">
                  <c:v>43997</c:v>
                </c:pt>
                <c:pt idx="492">
                  <c:v>43994</c:v>
                </c:pt>
                <c:pt idx="493">
                  <c:v>43993</c:v>
                </c:pt>
                <c:pt idx="494">
                  <c:v>43992</c:v>
                </c:pt>
                <c:pt idx="495">
                  <c:v>43991</c:v>
                </c:pt>
                <c:pt idx="496">
                  <c:v>43990</c:v>
                </c:pt>
                <c:pt idx="497">
                  <c:v>43987</c:v>
                </c:pt>
                <c:pt idx="498">
                  <c:v>43986</c:v>
                </c:pt>
                <c:pt idx="499">
                  <c:v>43985</c:v>
                </c:pt>
                <c:pt idx="500">
                  <c:v>43984</c:v>
                </c:pt>
                <c:pt idx="501">
                  <c:v>43983</c:v>
                </c:pt>
                <c:pt idx="502">
                  <c:v>43980</c:v>
                </c:pt>
                <c:pt idx="503">
                  <c:v>43979</c:v>
                </c:pt>
                <c:pt idx="504">
                  <c:v>43978</c:v>
                </c:pt>
                <c:pt idx="505">
                  <c:v>43977</c:v>
                </c:pt>
                <c:pt idx="506">
                  <c:v>43973</c:v>
                </c:pt>
                <c:pt idx="507">
                  <c:v>43972</c:v>
                </c:pt>
                <c:pt idx="508">
                  <c:v>43971</c:v>
                </c:pt>
                <c:pt idx="509">
                  <c:v>43970</c:v>
                </c:pt>
                <c:pt idx="510">
                  <c:v>43969</c:v>
                </c:pt>
                <c:pt idx="511">
                  <c:v>43966</c:v>
                </c:pt>
                <c:pt idx="512">
                  <c:v>43965</c:v>
                </c:pt>
                <c:pt idx="513">
                  <c:v>43964</c:v>
                </c:pt>
                <c:pt idx="514">
                  <c:v>43963</c:v>
                </c:pt>
                <c:pt idx="515">
                  <c:v>43962</c:v>
                </c:pt>
                <c:pt idx="516">
                  <c:v>43959</c:v>
                </c:pt>
                <c:pt idx="517">
                  <c:v>43957</c:v>
                </c:pt>
                <c:pt idx="518">
                  <c:v>43956</c:v>
                </c:pt>
                <c:pt idx="519">
                  <c:v>43955</c:v>
                </c:pt>
                <c:pt idx="520">
                  <c:v>43951</c:v>
                </c:pt>
                <c:pt idx="521">
                  <c:v>43950</c:v>
                </c:pt>
                <c:pt idx="522">
                  <c:v>43949</c:v>
                </c:pt>
                <c:pt idx="523">
                  <c:v>43948</c:v>
                </c:pt>
                <c:pt idx="524">
                  <c:v>43945</c:v>
                </c:pt>
                <c:pt idx="525">
                  <c:v>43944</c:v>
                </c:pt>
                <c:pt idx="526">
                  <c:v>43943</c:v>
                </c:pt>
                <c:pt idx="527">
                  <c:v>43942</c:v>
                </c:pt>
                <c:pt idx="528">
                  <c:v>43941</c:v>
                </c:pt>
                <c:pt idx="529">
                  <c:v>43938</c:v>
                </c:pt>
                <c:pt idx="530">
                  <c:v>43937</c:v>
                </c:pt>
                <c:pt idx="531">
                  <c:v>43936</c:v>
                </c:pt>
                <c:pt idx="532">
                  <c:v>43935</c:v>
                </c:pt>
                <c:pt idx="533">
                  <c:v>43934</c:v>
                </c:pt>
                <c:pt idx="534">
                  <c:v>43930</c:v>
                </c:pt>
                <c:pt idx="535">
                  <c:v>43929</c:v>
                </c:pt>
                <c:pt idx="536">
                  <c:v>43928</c:v>
                </c:pt>
                <c:pt idx="537">
                  <c:v>43927</c:v>
                </c:pt>
                <c:pt idx="538">
                  <c:v>43924</c:v>
                </c:pt>
                <c:pt idx="539">
                  <c:v>43923</c:v>
                </c:pt>
                <c:pt idx="540">
                  <c:v>43922</c:v>
                </c:pt>
                <c:pt idx="541">
                  <c:v>43921</c:v>
                </c:pt>
                <c:pt idx="542">
                  <c:v>43920</c:v>
                </c:pt>
                <c:pt idx="543">
                  <c:v>43917</c:v>
                </c:pt>
                <c:pt idx="544">
                  <c:v>43916</c:v>
                </c:pt>
                <c:pt idx="545">
                  <c:v>43915</c:v>
                </c:pt>
                <c:pt idx="546">
                  <c:v>43914</c:v>
                </c:pt>
                <c:pt idx="547">
                  <c:v>43913</c:v>
                </c:pt>
                <c:pt idx="548">
                  <c:v>43910</c:v>
                </c:pt>
                <c:pt idx="549">
                  <c:v>43909</c:v>
                </c:pt>
                <c:pt idx="550">
                  <c:v>43908</c:v>
                </c:pt>
                <c:pt idx="551">
                  <c:v>43907</c:v>
                </c:pt>
                <c:pt idx="552">
                  <c:v>43906</c:v>
                </c:pt>
                <c:pt idx="553">
                  <c:v>43903</c:v>
                </c:pt>
                <c:pt idx="554">
                  <c:v>43902</c:v>
                </c:pt>
                <c:pt idx="555">
                  <c:v>43901</c:v>
                </c:pt>
                <c:pt idx="556">
                  <c:v>43900</c:v>
                </c:pt>
                <c:pt idx="557">
                  <c:v>43899</c:v>
                </c:pt>
                <c:pt idx="558">
                  <c:v>43896</c:v>
                </c:pt>
                <c:pt idx="559">
                  <c:v>43895</c:v>
                </c:pt>
                <c:pt idx="560">
                  <c:v>43894</c:v>
                </c:pt>
                <c:pt idx="561">
                  <c:v>43893</c:v>
                </c:pt>
                <c:pt idx="562">
                  <c:v>43892</c:v>
                </c:pt>
                <c:pt idx="563">
                  <c:v>43889</c:v>
                </c:pt>
                <c:pt idx="564">
                  <c:v>43888</c:v>
                </c:pt>
                <c:pt idx="565">
                  <c:v>43887</c:v>
                </c:pt>
                <c:pt idx="566">
                  <c:v>43886</c:v>
                </c:pt>
                <c:pt idx="567">
                  <c:v>43885</c:v>
                </c:pt>
                <c:pt idx="568">
                  <c:v>43882</c:v>
                </c:pt>
                <c:pt idx="569">
                  <c:v>43881</c:v>
                </c:pt>
                <c:pt idx="570">
                  <c:v>43880</c:v>
                </c:pt>
                <c:pt idx="571">
                  <c:v>43879</c:v>
                </c:pt>
                <c:pt idx="572">
                  <c:v>43878</c:v>
                </c:pt>
                <c:pt idx="573">
                  <c:v>43875</c:v>
                </c:pt>
                <c:pt idx="574">
                  <c:v>43874</c:v>
                </c:pt>
                <c:pt idx="575">
                  <c:v>43873</c:v>
                </c:pt>
                <c:pt idx="576">
                  <c:v>43872</c:v>
                </c:pt>
                <c:pt idx="577">
                  <c:v>43871</c:v>
                </c:pt>
                <c:pt idx="578">
                  <c:v>43868</c:v>
                </c:pt>
                <c:pt idx="579">
                  <c:v>43867</c:v>
                </c:pt>
                <c:pt idx="580">
                  <c:v>43866</c:v>
                </c:pt>
                <c:pt idx="581">
                  <c:v>43865</c:v>
                </c:pt>
                <c:pt idx="582">
                  <c:v>43864</c:v>
                </c:pt>
                <c:pt idx="583">
                  <c:v>43861</c:v>
                </c:pt>
                <c:pt idx="584">
                  <c:v>43860</c:v>
                </c:pt>
                <c:pt idx="585">
                  <c:v>43859</c:v>
                </c:pt>
                <c:pt idx="586">
                  <c:v>43858</c:v>
                </c:pt>
                <c:pt idx="587">
                  <c:v>43854</c:v>
                </c:pt>
                <c:pt idx="588">
                  <c:v>43853</c:v>
                </c:pt>
                <c:pt idx="589">
                  <c:v>43852</c:v>
                </c:pt>
                <c:pt idx="590">
                  <c:v>43851</c:v>
                </c:pt>
                <c:pt idx="591">
                  <c:v>43850</c:v>
                </c:pt>
                <c:pt idx="592">
                  <c:v>43847</c:v>
                </c:pt>
                <c:pt idx="593">
                  <c:v>43846</c:v>
                </c:pt>
                <c:pt idx="594">
                  <c:v>43845</c:v>
                </c:pt>
                <c:pt idx="595">
                  <c:v>43844</c:v>
                </c:pt>
                <c:pt idx="596">
                  <c:v>43843</c:v>
                </c:pt>
                <c:pt idx="597">
                  <c:v>43840</c:v>
                </c:pt>
                <c:pt idx="598">
                  <c:v>43839</c:v>
                </c:pt>
                <c:pt idx="599">
                  <c:v>43838</c:v>
                </c:pt>
                <c:pt idx="600">
                  <c:v>43837</c:v>
                </c:pt>
                <c:pt idx="601">
                  <c:v>43836</c:v>
                </c:pt>
                <c:pt idx="602">
                  <c:v>43833</c:v>
                </c:pt>
                <c:pt idx="603">
                  <c:v>43832</c:v>
                </c:pt>
                <c:pt idx="604">
                  <c:v>43830</c:v>
                </c:pt>
                <c:pt idx="605">
                  <c:v>43829</c:v>
                </c:pt>
                <c:pt idx="606">
                  <c:v>43826</c:v>
                </c:pt>
                <c:pt idx="607">
                  <c:v>43825</c:v>
                </c:pt>
                <c:pt idx="608">
                  <c:v>43823</c:v>
                </c:pt>
                <c:pt idx="609">
                  <c:v>43822</c:v>
                </c:pt>
                <c:pt idx="610">
                  <c:v>43819</c:v>
                </c:pt>
                <c:pt idx="611">
                  <c:v>43818</c:v>
                </c:pt>
                <c:pt idx="612">
                  <c:v>43817</c:v>
                </c:pt>
                <c:pt idx="613">
                  <c:v>43816</c:v>
                </c:pt>
                <c:pt idx="614">
                  <c:v>43815</c:v>
                </c:pt>
                <c:pt idx="615">
                  <c:v>43812</c:v>
                </c:pt>
                <c:pt idx="616">
                  <c:v>43811</c:v>
                </c:pt>
                <c:pt idx="617">
                  <c:v>43810</c:v>
                </c:pt>
                <c:pt idx="618">
                  <c:v>43809</c:v>
                </c:pt>
                <c:pt idx="619">
                  <c:v>43808</c:v>
                </c:pt>
                <c:pt idx="620">
                  <c:v>43805</c:v>
                </c:pt>
                <c:pt idx="621">
                  <c:v>43804</c:v>
                </c:pt>
                <c:pt idx="622">
                  <c:v>43803</c:v>
                </c:pt>
                <c:pt idx="623">
                  <c:v>43802</c:v>
                </c:pt>
                <c:pt idx="624">
                  <c:v>43801</c:v>
                </c:pt>
                <c:pt idx="625">
                  <c:v>43798</c:v>
                </c:pt>
                <c:pt idx="626">
                  <c:v>43797</c:v>
                </c:pt>
                <c:pt idx="627">
                  <c:v>43796</c:v>
                </c:pt>
                <c:pt idx="628">
                  <c:v>43795</c:v>
                </c:pt>
                <c:pt idx="629">
                  <c:v>43794</c:v>
                </c:pt>
                <c:pt idx="630">
                  <c:v>43791</c:v>
                </c:pt>
                <c:pt idx="631">
                  <c:v>43790</c:v>
                </c:pt>
                <c:pt idx="632">
                  <c:v>43789</c:v>
                </c:pt>
                <c:pt idx="633">
                  <c:v>43788</c:v>
                </c:pt>
                <c:pt idx="634">
                  <c:v>43787</c:v>
                </c:pt>
                <c:pt idx="635">
                  <c:v>43784</c:v>
                </c:pt>
                <c:pt idx="636">
                  <c:v>43783</c:v>
                </c:pt>
                <c:pt idx="637">
                  <c:v>43782</c:v>
                </c:pt>
                <c:pt idx="638">
                  <c:v>43781</c:v>
                </c:pt>
                <c:pt idx="639">
                  <c:v>43780</c:v>
                </c:pt>
                <c:pt idx="640">
                  <c:v>43777</c:v>
                </c:pt>
                <c:pt idx="641">
                  <c:v>43776</c:v>
                </c:pt>
                <c:pt idx="642">
                  <c:v>43775</c:v>
                </c:pt>
                <c:pt idx="643">
                  <c:v>43774</c:v>
                </c:pt>
                <c:pt idx="644">
                  <c:v>43773</c:v>
                </c:pt>
                <c:pt idx="645">
                  <c:v>43770</c:v>
                </c:pt>
                <c:pt idx="646">
                  <c:v>43769</c:v>
                </c:pt>
                <c:pt idx="647">
                  <c:v>43768</c:v>
                </c:pt>
                <c:pt idx="648">
                  <c:v>43767</c:v>
                </c:pt>
                <c:pt idx="649">
                  <c:v>43763</c:v>
                </c:pt>
                <c:pt idx="650">
                  <c:v>43762</c:v>
                </c:pt>
                <c:pt idx="651">
                  <c:v>43761</c:v>
                </c:pt>
                <c:pt idx="652">
                  <c:v>43760</c:v>
                </c:pt>
                <c:pt idx="653">
                  <c:v>43759</c:v>
                </c:pt>
                <c:pt idx="654">
                  <c:v>43756</c:v>
                </c:pt>
                <c:pt idx="655">
                  <c:v>43755</c:v>
                </c:pt>
                <c:pt idx="656">
                  <c:v>43754</c:v>
                </c:pt>
                <c:pt idx="657">
                  <c:v>43753</c:v>
                </c:pt>
                <c:pt idx="658">
                  <c:v>43752</c:v>
                </c:pt>
                <c:pt idx="659">
                  <c:v>43749</c:v>
                </c:pt>
                <c:pt idx="660">
                  <c:v>43748</c:v>
                </c:pt>
                <c:pt idx="661">
                  <c:v>43747</c:v>
                </c:pt>
                <c:pt idx="662">
                  <c:v>43746</c:v>
                </c:pt>
                <c:pt idx="663">
                  <c:v>43745</c:v>
                </c:pt>
                <c:pt idx="664">
                  <c:v>43742</c:v>
                </c:pt>
                <c:pt idx="665">
                  <c:v>43741</c:v>
                </c:pt>
                <c:pt idx="666">
                  <c:v>43740</c:v>
                </c:pt>
                <c:pt idx="667">
                  <c:v>43739</c:v>
                </c:pt>
                <c:pt idx="668">
                  <c:v>43738</c:v>
                </c:pt>
                <c:pt idx="669">
                  <c:v>43735</c:v>
                </c:pt>
                <c:pt idx="670">
                  <c:v>43734</c:v>
                </c:pt>
                <c:pt idx="671">
                  <c:v>43733</c:v>
                </c:pt>
                <c:pt idx="672">
                  <c:v>43732</c:v>
                </c:pt>
                <c:pt idx="673">
                  <c:v>43731</c:v>
                </c:pt>
                <c:pt idx="674">
                  <c:v>43728</c:v>
                </c:pt>
                <c:pt idx="675">
                  <c:v>43727</c:v>
                </c:pt>
                <c:pt idx="676">
                  <c:v>43726</c:v>
                </c:pt>
                <c:pt idx="677">
                  <c:v>43725</c:v>
                </c:pt>
                <c:pt idx="678">
                  <c:v>43724</c:v>
                </c:pt>
                <c:pt idx="679">
                  <c:v>43721</c:v>
                </c:pt>
                <c:pt idx="680">
                  <c:v>43720</c:v>
                </c:pt>
                <c:pt idx="681">
                  <c:v>43719</c:v>
                </c:pt>
                <c:pt idx="682">
                  <c:v>43718</c:v>
                </c:pt>
                <c:pt idx="683">
                  <c:v>43717</c:v>
                </c:pt>
                <c:pt idx="684">
                  <c:v>43714</c:v>
                </c:pt>
                <c:pt idx="685">
                  <c:v>43713</c:v>
                </c:pt>
                <c:pt idx="686">
                  <c:v>43712</c:v>
                </c:pt>
                <c:pt idx="687">
                  <c:v>43711</c:v>
                </c:pt>
                <c:pt idx="688">
                  <c:v>43710</c:v>
                </c:pt>
                <c:pt idx="689">
                  <c:v>43707</c:v>
                </c:pt>
                <c:pt idx="690">
                  <c:v>43706</c:v>
                </c:pt>
                <c:pt idx="691">
                  <c:v>43705</c:v>
                </c:pt>
                <c:pt idx="692">
                  <c:v>43704</c:v>
                </c:pt>
                <c:pt idx="693">
                  <c:v>43703</c:v>
                </c:pt>
                <c:pt idx="694">
                  <c:v>43700</c:v>
                </c:pt>
                <c:pt idx="695">
                  <c:v>43699</c:v>
                </c:pt>
                <c:pt idx="696">
                  <c:v>43698</c:v>
                </c:pt>
                <c:pt idx="697">
                  <c:v>43697</c:v>
                </c:pt>
                <c:pt idx="698">
                  <c:v>43696</c:v>
                </c:pt>
                <c:pt idx="699">
                  <c:v>43693</c:v>
                </c:pt>
                <c:pt idx="700">
                  <c:v>43692</c:v>
                </c:pt>
                <c:pt idx="701">
                  <c:v>43691</c:v>
                </c:pt>
                <c:pt idx="702">
                  <c:v>43690</c:v>
                </c:pt>
                <c:pt idx="703">
                  <c:v>43685</c:v>
                </c:pt>
                <c:pt idx="704">
                  <c:v>43684</c:v>
                </c:pt>
                <c:pt idx="705">
                  <c:v>43683</c:v>
                </c:pt>
                <c:pt idx="706">
                  <c:v>43682</c:v>
                </c:pt>
                <c:pt idx="707">
                  <c:v>43679</c:v>
                </c:pt>
                <c:pt idx="708">
                  <c:v>43678</c:v>
                </c:pt>
                <c:pt idx="709">
                  <c:v>43677</c:v>
                </c:pt>
                <c:pt idx="710">
                  <c:v>43676</c:v>
                </c:pt>
                <c:pt idx="711">
                  <c:v>43675</c:v>
                </c:pt>
                <c:pt idx="712">
                  <c:v>43672</c:v>
                </c:pt>
                <c:pt idx="713">
                  <c:v>43671</c:v>
                </c:pt>
                <c:pt idx="714">
                  <c:v>43670</c:v>
                </c:pt>
                <c:pt idx="715">
                  <c:v>43669</c:v>
                </c:pt>
                <c:pt idx="716">
                  <c:v>43668</c:v>
                </c:pt>
                <c:pt idx="717">
                  <c:v>43665</c:v>
                </c:pt>
                <c:pt idx="718">
                  <c:v>43664</c:v>
                </c:pt>
                <c:pt idx="719">
                  <c:v>43663</c:v>
                </c:pt>
                <c:pt idx="720">
                  <c:v>43662</c:v>
                </c:pt>
                <c:pt idx="721">
                  <c:v>43661</c:v>
                </c:pt>
                <c:pt idx="722">
                  <c:v>43658</c:v>
                </c:pt>
                <c:pt idx="723">
                  <c:v>43657</c:v>
                </c:pt>
                <c:pt idx="724">
                  <c:v>43656</c:v>
                </c:pt>
                <c:pt idx="725">
                  <c:v>43655</c:v>
                </c:pt>
                <c:pt idx="726">
                  <c:v>43654</c:v>
                </c:pt>
                <c:pt idx="727">
                  <c:v>43651</c:v>
                </c:pt>
                <c:pt idx="728">
                  <c:v>43650</c:v>
                </c:pt>
                <c:pt idx="729">
                  <c:v>43649</c:v>
                </c:pt>
                <c:pt idx="730">
                  <c:v>43648</c:v>
                </c:pt>
                <c:pt idx="731">
                  <c:v>43647</c:v>
                </c:pt>
                <c:pt idx="732">
                  <c:v>43644</c:v>
                </c:pt>
                <c:pt idx="733">
                  <c:v>43643</c:v>
                </c:pt>
                <c:pt idx="734">
                  <c:v>43642</c:v>
                </c:pt>
                <c:pt idx="735">
                  <c:v>43641</c:v>
                </c:pt>
                <c:pt idx="736">
                  <c:v>43640</c:v>
                </c:pt>
                <c:pt idx="737">
                  <c:v>43637</c:v>
                </c:pt>
                <c:pt idx="738">
                  <c:v>43636</c:v>
                </c:pt>
                <c:pt idx="739">
                  <c:v>43635</c:v>
                </c:pt>
                <c:pt idx="740">
                  <c:v>43634</c:v>
                </c:pt>
                <c:pt idx="741">
                  <c:v>43633</c:v>
                </c:pt>
                <c:pt idx="742">
                  <c:v>43630</c:v>
                </c:pt>
                <c:pt idx="743">
                  <c:v>43629</c:v>
                </c:pt>
                <c:pt idx="744">
                  <c:v>43628</c:v>
                </c:pt>
                <c:pt idx="745">
                  <c:v>43627</c:v>
                </c:pt>
                <c:pt idx="746">
                  <c:v>43626</c:v>
                </c:pt>
                <c:pt idx="747">
                  <c:v>43623</c:v>
                </c:pt>
                <c:pt idx="748">
                  <c:v>43622</c:v>
                </c:pt>
                <c:pt idx="749">
                  <c:v>43620</c:v>
                </c:pt>
                <c:pt idx="750">
                  <c:v>43619</c:v>
                </c:pt>
                <c:pt idx="751">
                  <c:v>43616</c:v>
                </c:pt>
                <c:pt idx="752">
                  <c:v>43615</c:v>
                </c:pt>
                <c:pt idx="753">
                  <c:v>43614</c:v>
                </c:pt>
                <c:pt idx="754">
                  <c:v>43613</c:v>
                </c:pt>
                <c:pt idx="755">
                  <c:v>43612</c:v>
                </c:pt>
                <c:pt idx="756">
                  <c:v>43609</c:v>
                </c:pt>
                <c:pt idx="757">
                  <c:v>43608</c:v>
                </c:pt>
                <c:pt idx="758">
                  <c:v>43607</c:v>
                </c:pt>
                <c:pt idx="759">
                  <c:v>43606</c:v>
                </c:pt>
                <c:pt idx="760">
                  <c:v>43602</c:v>
                </c:pt>
                <c:pt idx="761">
                  <c:v>43601</c:v>
                </c:pt>
                <c:pt idx="762">
                  <c:v>43600</c:v>
                </c:pt>
                <c:pt idx="763">
                  <c:v>43599</c:v>
                </c:pt>
                <c:pt idx="764">
                  <c:v>43598</c:v>
                </c:pt>
                <c:pt idx="765">
                  <c:v>43595</c:v>
                </c:pt>
                <c:pt idx="766">
                  <c:v>43594</c:v>
                </c:pt>
                <c:pt idx="767">
                  <c:v>43593</c:v>
                </c:pt>
                <c:pt idx="768">
                  <c:v>43592</c:v>
                </c:pt>
                <c:pt idx="769">
                  <c:v>43591</c:v>
                </c:pt>
                <c:pt idx="770">
                  <c:v>43588</c:v>
                </c:pt>
                <c:pt idx="771">
                  <c:v>43587</c:v>
                </c:pt>
                <c:pt idx="772">
                  <c:v>43585</c:v>
                </c:pt>
                <c:pt idx="773">
                  <c:v>43584</c:v>
                </c:pt>
                <c:pt idx="774">
                  <c:v>43581</c:v>
                </c:pt>
                <c:pt idx="775">
                  <c:v>43580</c:v>
                </c:pt>
                <c:pt idx="776">
                  <c:v>43579</c:v>
                </c:pt>
                <c:pt idx="777">
                  <c:v>43578</c:v>
                </c:pt>
                <c:pt idx="778">
                  <c:v>43577</c:v>
                </c:pt>
                <c:pt idx="779">
                  <c:v>43573</c:v>
                </c:pt>
                <c:pt idx="780">
                  <c:v>43572</c:v>
                </c:pt>
                <c:pt idx="781">
                  <c:v>43571</c:v>
                </c:pt>
                <c:pt idx="782">
                  <c:v>43570</c:v>
                </c:pt>
                <c:pt idx="783">
                  <c:v>43567</c:v>
                </c:pt>
                <c:pt idx="784">
                  <c:v>43566</c:v>
                </c:pt>
                <c:pt idx="785">
                  <c:v>43565</c:v>
                </c:pt>
                <c:pt idx="786">
                  <c:v>43564</c:v>
                </c:pt>
                <c:pt idx="787">
                  <c:v>43563</c:v>
                </c:pt>
                <c:pt idx="788">
                  <c:v>43560</c:v>
                </c:pt>
                <c:pt idx="789">
                  <c:v>43559</c:v>
                </c:pt>
                <c:pt idx="790">
                  <c:v>43558</c:v>
                </c:pt>
                <c:pt idx="791">
                  <c:v>43557</c:v>
                </c:pt>
                <c:pt idx="792">
                  <c:v>43556</c:v>
                </c:pt>
                <c:pt idx="793">
                  <c:v>43553</c:v>
                </c:pt>
                <c:pt idx="794">
                  <c:v>43552</c:v>
                </c:pt>
                <c:pt idx="795">
                  <c:v>43551</c:v>
                </c:pt>
                <c:pt idx="796">
                  <c:v>43550</c:v>
                </c:pt>
                <c:pt idx="797">
                  <c:v>43549</c:v>
                </c:pt>
                <c:pt idx="798">
                  <c:v>43546</c:v>
                </c:pt>
                <c:pt idx="799">
                  <c:v>43545</c:v>
                </c:pt>
                <c:pt idx="800">
                  <c:v>43544</c:v>
                </c:pt>
                <c:pt idx="801">
                  <c:v>43543</c:v>
                </c:pt>
                <c:pt idx="802">
                  <c:v>43542</c:v>
                </c:pt>
                <c:pt idx="803">
                  <c:v>43539</c:v>
                </c:pt>
                <c:pt idx="804">
                  <c:v>43538</c:v>
                </c:pt>
                <c:pt idx="805">
                  <c:v>43537</c:v>
                </c:pt>
                <c:pt idx="806">
                  <c:v>43536</c:v>
                </c:pt>
                <c:pt idx="807">
                  <c:v>43535</c:v>
                </c:pt>
                <c:pt idx="808">
                  <c:v>43532</c:v>
                </c:pt>
                <c:pt idx="809">
                  <c:v>43531</c:v>
                </c:pt>
                <c:pt idx="810">
                  <c:v>43530</c:v>
                </c:pt>
                <c:pt idx="811">
                  <c:v>43529</c:v>
                </c:pt>
                <c:pt idx="812">
                  <c:v>43528</c:v>
                </c:pt>
                <c:pt idx="813">
                  <c:v>43525</c:v>
                </c:pt>
                <c:pt idx="814">
                  <c:v>43524</c:v>
                </c:pt>
                <c:pt idx="815">
                  <c:v>43523</c:v>
                </c:pt>
                <c:pt idx="816">
                  <c:v>43522</c:v>
                </c:pt>
                <c:pt idx="817">
                  <c:v>43521</c:v>
                </c:pt>
                <c:pt idx="818">
                  <c:v>43518</c:v>
                </c:pt>
                <c:pt idx="819">
                  <c:v>43517</c:v>
                </c:pt>
                <c:pt idx="820">
                  <c:v>43516</c:v>
                </c:pt>
                <c:pt idx="821">
                  <c:v>43515</c:v>
                </c:pt>
                <c:pt idx="822">
                  <c:v>43514</c:v>
                </c:pt>
                <c:pt idx="823">
                  <c:v>43511</c:v>
                </c:pt>
                <c:pt idx="824">
                  <c:v>43510</c:v>
                </c:pt>
                <c:pt idx="825">
                  <c:v>43509</c:v>
                </c:pt>
                <c:pt idx="826">
                  <c:v>43508</c:v>
                </c:pt>
                <c:pt idx="827">
                  <c:v>43507</c:v>
                </c:pt>
                <c:pt idx="828">
                  <c:v>43504</c:v>
                </c:pt>
                <c:pt idx="829">
                  <c:v>43503</c:v>
                </c:pt>
                <c:pt idx="830">
                  <c:v>43500</c:v>
                </c:pt>
                <c:pt idx="831">
                  <c:v>43497</c:v>
                </c:pt>
                <c:pt idx="832">
                  <c:v>43496</c:v>
                </c:pt>
                <c:pt idx="833">
                  <c:v>43495</c:v>
                </c:pt>
                <c:pt idx="834">
                  <c:v>43494</c:v>
                </c:pt>
                <c:pt idx="835">
                  <c:v>43493</c:v>
                </c:pt>
                <c:pt idx="836">
                  <c:v>43490</c:v>
                </c:pt>
                <c:pt idx="837">
                  <c:v>43489</c:v>
                </c:pt>
                <c:pt idx="838">
                  <c:v>43488</c:v>
                </c:pt>
                <c:pt idx="839">
                  <c:v>43487</c:v>
                </c:pt>
                <c:pt idx="840">
                  <c:v>43486</c:v>
                </c:pt>
                <c:pt idx="841">
                  <c:v>43483</c:v>
                </c:pt>
                <c:pt idx="842">
                  <c:v>43482</c:v>
                </c:pt>
                <c:pt idx="843">
                  <c:v>43481</c:v>
                </c:pt>
                <c:pt idx="844">
                  <c:v>43480</c:v>
                </c:pt>
                <c:pt idx="845">
                  <c:v>43479</c:v>
                </c:pt>
                <c:pt idx="846">
                  <c:v>43476</c:v>
                </c:pt>
                <c:pt idx="847">
                  <c:v>43475</c:v>
                </c:pt>
                <c:pt idx="848">
                  <c:v>43474</c:v>
                </c:pt>
                <c:pt idx="849">
                  <c:v>43473</c:v>
                </c:pt>
                <c:pt idx="850">
                  <c:v>43472</c:v>
                </c:pt>
                <c:pt idx="851">
                  <c:v>43469</c:v>
                </c:pt>
                <c:pt idx="852">
                  <c:v>43468</c:v>
                </c:pt>
                <c:pt idx="853">
                  <c:v>43467</c:v>
                </c:pt>
                <c:pt idx="854">
                  <c:v>43462</c:v>
                </c:pt>
                <c:pt idx="855">
                  <c:v>43461</c:v>
                </c:pt>
                <c:pt idx="856">
                  <c:v>43460</c:v>
                </c:pt>
                <c:pt idx="857">
                  <c:v>43455</c:v>
                </c:pt>
                <c:pt idx="858">
                  <c:v>43454</c:v>
                </c:pt>
                <c:pt idx="859">
                  <c:v>43453</c:v>
                </c:pt>
                <c:pt idx="860">
                  <c:v>43452</c:v>
                </c:pt>
                <c:pt idx="861">
                  <c:v>43451</c:v>
                </c:pt>
                <c:pt idx="862">
                  <c:v>43448</c:v>
                </c:pt>
                <c:pt idx="863">
                  <c:v>43447</c:v>
                </c:pt>
                <c:pt idx="864">
                  <c:v>43446</c:v>
                </c:pt>
                <c:pt idx="865">
                  <c:v>43445</c:v>
                </c:pt>
                <c:pt idx="866">
                  <c:v>43444</c:v>
                </c:pt>
                <c:pt idx="867">
                  <c:v>43441</c:v>
                </c:pt>
                <c:pt idx="868">
                  <c:v>43440</c:v>
                </c:pt>
                <c:pt idx="869">
                  <c:v>43439</c:v>
                </c:pt>
                <c:pt idx="870">
                  <c:v>43438</c:v>
                </c:pt>
                <c:pt idx="871">
                  <c:v>43437</c:v>
                </c:pt>
                <c:pt idx="872">
                  <c:v>43434</c:v>
                </c:pt>
                <c:pt idx="873">
                  <c:v>43433</c:v>
                </c:pt>
                <c:pt idx="874">
                  <c:v>43432</c:v>
                </c:pt>
                <c:pt idx="875">
                  <c:v>43431</c:v>
                </c:pt>
                <c:pt idx="876">
                  <c:v>43430</c:v>
                </c:pt>
                <c:pt idx="877">
                  <c:v>43427</c:v>
                </c:pt>
                <c:pt idx="878">
                  <c:v>43426</c:v>
                </c:pt>
                <c:pt idx="879">
                  <c:v>43425</c:v>
                </c:pt>
                <c:pt idx="880">
                  <c:v>43424</c:v>
                </c:pt>
                <c:pt idx="881">
                  <c:v>43423</c:v>
                </c:pt>
                <c:pt idx="882">
                  <c:v>43420</c:v>
                </c:pt>
                <c:pt idx="883">
                  <c:v>43419</c:v>
                </c:pt>
                <c:pt idx="884">
                  <c:v>43418</c:v>
                </c:pt>
                <c:pt idx="885">
                  <c:v>43417</c:v>
                </c:pt>
                <c:pt idx="886">
                  <c:v>43416</c:v>
                </c:pt>
                <c:pt idx="887">
                  <c:v>43413</c:v>
                </c:pt>
                <c:pt idx="888">
                  <c:v>43412</c:v>
                </c:pt>
                <c:pt idx="889">
                  <c:v>43411</c:v>
                </c:pt>
                <c:pt idx="890">
                  <c:v>43409</c:v>
                </c:pt>
                <c:pt idx="891">
                  <c:v>43406</c:v>
                </c:pt>
                <c:pt idx="892">
                  <c:v>43405</c:v>
                </c:pt>
                <c:pt idx="893">
                  <c:v>43404</c:v>
                </c:pt>
                <c:pt idx="894">
                  <c:v>43403</c:v>
                </c:pt>
                <c:pt idx="895">
                  <c:v>43402</c:v>
                </c:pt>
                <c:pt idx="896">
                  <c:v>43399</c:v>
                </c:pt>
                <c:pt idx="897">
                  <c:v>43398</c:v>
                </c:pt>
                <c:pt idx="898">
                  <c:v>43397</c:v>
                </c:pt>
                <c:pt idx="899">
                  <c:v>43396</c:v>
                </c:pt>
                <c:pt idx="900">
                  <c:v>43395</c:v>
                </c:pt>
                <c:pt idx="901">
                  <c:v>43392</c:v>
                </c:pt>
                <c:pt idx="902">
                  <c:v>43391</c:v>
                </c:pt>
                <c:pt idx="903">
                  <c:v>43390</c:v>
                </c:pt>
                <c:pt idx="904">
                  <c:v>43389</c:v>
                </c:pt>
                <c:pt idx="905">
                  <c:v>43388</c:v>
                </c:pt>
                <c:pt idx="906">
                  <c:v>43385</c:v>
                </c:pt>
                <c:pt idx="907">
                  <c:v>43384</c:v>
                </c:pt>
                <c:pt idx="908">
                  <c:v>43383</c:v>
                </c:pt>
                <c:pt idx="909">
                  <c:v>43382</c:v>
                </c:pt>
                <c:pt idx="910">
                  <c:v>43381</c:v>
                </c:pt>
                <c:pt idx="911">
                  <c:v>43378</c:v>
                </c:pt>
                <c:pt idx="912">
                  <c:v>43377</c:v>
                </c:pt>
                <c:pt idx="913">
                  <c:v>43376</c:v>
                </c:pt>
                <c:pt idx="914">
                  <c:v>43375</c:v>
                </c:pt>
                <c:pt idx="915">
                  <c:v>43374</c:v>
                </c:pt>
              </c:numCache>
            </c:numRef>
          </c:cat>
          <c:val>
            <c:numRef>
              <c:f>'[VLSFO-HSFO spread SG.xls]Chart Data'!$B$6:$B$921</c:f>
              <c:numCache>
                <c:formatCode>General</c:formatCode>
                <c:ptCount val="916"/>
                <c:pt idx="0">
                  <c:v>420.75</c:v>
                </c:pt>
                <c:pt idx="1">
                  <c:v>359</c:v>
                </c:pt>
                <c:pt idx="2">
                  <c:v>335.3</c:v>
                </c:pt>
                <c:pt idx="3">
                  <c:v>306</c:v>
                </c:pt>
                <c:pt idx="4">
                  <c:v>300.66000000000003</c:v>
                </c:pt>
                <c:pt idx="5">
                  <c:v>308.5</c:v>
                </c:pt>
                <c:pt idx="6">
                  <c:v>298.5</c:v>
                </c:pt>
                <c:pt idx="7">
                  <c:v>279.5</c:v>
                </c:pt>
                <c:pt idx="8">
                  <c:v>227.34</c:v>
                </c:pt>
                <c:pt idx="9">
                  <c:v>203</c:v>
                </c:pt>
                <c:pt idx="10">
                  <c:v>191.5</c:v>
                </c:pt>
                <c:pt idx="11">
                  <c:v>170.35</c:v>
                </c:pt>
                <c:pt idx="12">
                  <c:v>152.47</c:v>
                </c:pt>
                <c:pt idx="13">
                  <c:v>148.05000000000001</c:v>
                </c:pt>
                <c:pt idx="14">
                  <c:v>137</c:v>
                </c:pt>
                <c:pt idx="15">
                  <c:v>111.5</c:v>
                </c:pt>
                <c:pt idx="16">
                  <c:v>89.5</c:v>
                </c:pt>
                <c:pt idx="17">
                  <c:v>98</c:v>
                </c:pt>
                <c:pt idx="18">
                  <c:v>78.98</c:v>
                </c:pt>
                <c:pt idx="19">
                  <c:v>75.33</c:v>
                </c:pt>
                <c:pt idx="20">
                  <c:v>94.53</c:v>
                </c:pt>
                <c:pt idx="21">
                  <c:v>87.05</c:v>
                </c:pt>
                <c:pt idx="22">
                  <c:v>97.59</c:v>
                </c:pt>
                <c:pt idx="23">
                  <c:v>96.89</c:v>
                </c:pt>
                <c:pt idx="24">
                  <c:v>110.05</c:v>
                </c:pt>
                <c:pt idx="25">
                  <c:v>113.66</c:v>
                </c:pt>
                <c:pt idx="26">
                  <c:v>123.94</c:v>
                </c:pt>
                <c:pt idx="27">
                  <c:v>144</c:v>
                </c:pt>
                <c:pt idx="28">
                  <c:v>108.51</c:v>
                </c:pt>
                <c:pt idx="29">
                  <c:v>95.5</c:v>
                </c:pt>
                <c:pt idx="30">
                  <c:v>125</c:v>
                </c:pt>
                <c:pt idx="31">
                  <c:v>128.06</c:v>
                </c:pt>
                <c:pt idx="32">
                  <c:v>130.79</c:v>
                </c:pt>
                <c:pt idx="33">
                  <c:v>134.41</c:v>
                </c:pt>
                <c:pt idx="34">
                  <c:v>142.75</c:v>
                </c:pt>
                <c:pt idx="35">
                  <c:v>150.5</c:v>
                </c:pt>
                <c:pt idx="36">
                  <c:v>143.94999999999999</c:v>
                </c:pt>
                <c:pt idx="37">
                  <c:v>186.37</c:v>
                </c:pt>
                <c:pt idx="38">
                  <c:v>191.98</c:v>
                </c:pt>
                <c:pt idx="39">
                  <c:v>206.21</c:v>
                </c:pt>
                <c:pt idx="40">
                  <c:v>199.24</c:v>
                </c:pt>
                <c:pt idx="41">
                  <c:v>219.5</c:v>
                </c:pt>
                <c:pt idx="42">
                  <c:v>223</c:v>
                </c:pt>
                <c:pt idx="43">
                  <c:v>228.5</c:v>
                </c:pt>
                <c:pt idx="44">
                  <c:v>236.03</c:v>
                </c:pt>
                <c:pt idx="45">
                  <c:v>247.27</c:v>
                </c:pt>
                <c:pt idx="46">
                  <c:v>233.61</c:v>
                </c:pt>
                <c:pt idx="47">
                  <c:v>202.25</c:v>
                </c:pt>
                <c:pt idx="48">
                  <c:v>195.6</c:v>
                </c:pt>
                <c:pt idx="49">
                  <c:v>213</c:v>
                </c:pt>
                <c:pt idx="50">
                  <c:v>239.67</c:v>
                </c:pt>
                <c:pt idx="51">
                  <c:v>240.7</c:v>
                </c:pt>
                <c:pt idx="52">
                  <c:v>271.5</c:v>
                </c:pt>
                <c:pt idx="53">
                  <c:v>294.99</c:v>
                </c:pt>
                <c:pt idx="54">
                  <c:v>282.58999999999997</c:v>
                </c:pt>
                <c:pt idx="55">
                  <c:v>292.79000000000002</c:v>
                </c:pt>
                <c:pt idx="56">
                  <c:v>267</c:v>
                </c:pt>
                <c:pt idx="57">
                  <c:v>279.66000000000003</c:v>
                </c:pt>
                <c:pt idx="58">
                  <c:v>285.5</c:v>
                </c:pt>
                <c:pt idx="59">
                  <c:v>238.6</c:v>
                </c:pt>
                <c:pt idx="60">
                  <c:v>235.05</c:v>
                </c:pt>
                <c:pt idx="61">
                  <c:v>223.34</c:v>
                </c:pt>
                <c:pt idx="62">
                  <c:v>207</c:v>
                </c:pt>
                <c:pt idx="63">
                  <c:v>211.39</c:v>
                </c:pt>
                <c:pt idx="64">
                  <c:v>213.34</c:v>
                </c:pt>
                <c:pt idx="65">
                  <c:v>206.42</c:v>
                </c:pt>
                <c:pt idx="66">
                  <c:v>210.23</c:v>
                </c:pt>
                <c:pt idx="67">
                  <c:v>209</c:v>
                </c:pt>
                <c:pt idx="68">
                  <c:v>208.44</c:v>
                </c:pt>
                <c:pt idx="69">
                  <c:v>203.67</c:v>
                </c:pt>
                <c:pt idx="70">
                  <c:v>212.43</c:v>
                </c:pt>
                <c:pt idx="71">
                  <c:v>212.98</c:v>
                </c:pt>
                <c:pt idx="72">
                  <c:v>216.18</c:v>
                </c:pt>
                <c:pt idx="73">
                  <c:v>203.86</c:v>
                </c:pt>
                <c:pt idx="74">
                  <c:v>201.47</c:v>
                </c:pt>
                <c:pt idx="75">
                  <c:v>210.11</c:v>
                </c:pt>
                <c:pt idx="76">
                  <c:v>201.48</c:v>
                </c:pt>
                <c:pt idx="77">
                  <c:v>199.78</c:v>
                </c:pt>
                <c:pt idx="78">
                  <c:v>173.5</c:v>
                </c:pt>
                <c:pt idx="79">
                  <c:v>169.5</c:v>
                </c:pt>
                <c:pt idx="80">
                  <c:v>156.21</c:v>
                </c:pt>
                <c:pt idx="81">
                  <c:v>156.66999999999999</c:v>
                </c:pt>
                <c:pt idx="82">
                  <c:v>166</c:v>
                </c:pt>
                <c:pt idx="83">
                  <c:v>177.28</c:v>
                </c:pt>
                <c:pt idx="84">
                  <c:v>177.88</c:v>
                </c:pt>
                <c:pt idx="85">
                  <c:v>184.08</c:v>
                </c:pt>
                <c:pt idx="86">
                  <c:v>189.47</c:v>
                </c:pt>
                <c:pt idx="87">
                  <c:v>196.83</c:v>
                </c:pt>
                <c:pt idx="88">
                  <c:v>194.76</c:v>
                </c:pt>
                <c:pt idx="89">
                  <c:v>189.56</c:v>
                </c:pt>
                <c:pt idx="90">
                  <c:v>197.51</c:v>
                </c:pt>
                <c:pt idx="91">
                  <c:v>201.28</c:v>
                </c:pt>
                <c:pt idx="92">
                  <c:v>200.16</c:v>
                </c:pt>
                <c:pt idx="93">
                  <c:v>185.26</c:v>
                </c:pt>
                <c:pt idx="94">
                  <c:v>180.04</c:v>
                </c:pt>
                <c:pt idx="95">
                  <c:v>169.94</c:v>
                </c:pt>
                <c:pt idx="96">
                  <c:v>172.87</c:v>
                </c:pt>
                <c:pt idx="97">
                  <c:v>170.98</c:v>
                </c:pt>
                <c:pt idx="98">
                  <c:v>183</c:v>
                </c:pt>
                <c:pt idx="99">
                  <c:v>191</c:v>
                </c:pt>
                <c:pt idx="100">
                  <c:v>189.26</c:v>
                </c:pt>
                <c:pt idx="101">
                  <c:v>188.09</c:v>
                </c:pt>
                <c:pt idx="102">
                  <c:v>177.79</c:v>
                </c:pt>
                <c:pt idx="103">
                  <c:v>180</c:v>
                </c:pt>
                <c:pt idx="104">
                  <c:v>173</c:v>
                </c:pt>
                <c:pt idx="105">
                  <c:v>177</c:v>
                </c:pt>
                <c:pt idx="106">
                  <c:v>171</c:v>
                </c:pt>
                <c:pt idx="107">
                  <c:v>164.06</c:v>
                </c:pt>
                <c:pt idx="108">
                  <c:v>172.5</c:v>
                </c:pt>
                <c:pt idx="109">
                  <c:v>179.5</c:v>
                </c:pt>
                <c:pt idx="110">
                  <c:v>179.56</c:v>
                </c:pt>
                <c:pt idx="111">
                  <c:v>165.5</c:v>
                </c:pt>
                <c:pt idx="112">
                  <c:v>172.84</c:v>
                </c:pt>
                <c:pt idx="113">
                  <c:v>173.06</c:v>
                </c:pt>
                <c:pt idx="114">
                  <c:v>170.98</c:v>
                </c:pt>
                <c:pt idx="115">
                  <c:v>176</c:v>
                </c:pt>
                <c:pt idx="116">
                  <c:v>172.04</c:v>
                </c:pt>
                <c:pt idx="117">
                  <c:v>176.81</c:v>
                </c:pt>
                <c:pt idx="118">
                  <c:v>188.5</c:v>
                </c:pt>
                <c:pt idx="119">
                  <c:v>197.31</c:v>
                </c:pt>
                <c:pt idx="120">
                  <c:v>199.88</c:v>
                </c:pt>
                <c:pt idx="121">
                  <c:v>189.5</c:v>
                </c:pt>
                <c:pt idx="122">
                  <c:v>175.5</c:v>
                </c:pt>
                <c:pt idx="123">
                  <c:v>167.67</c:v>
                </c:pt>
                <c:pt idx="124">
                  <c:v>173.8</c:v>
                </c:pt>
                <c:pt idx="125">
                  <c:v>174.75</c:v>
                </c:pt>
                <c:pt idx="126">
                  <c:v>169.25</c:v>
                </c:pt>
                <c:pt idx="127">
                  <c:v>156.47</c:v>
                </c:pt>
                <c:pt idx="128">
                  <c:v>154.88</c:v>
                </c:pt>
                <c:pt idx="129">
                  <c:v>152</c:v>
                </c:pt>
                <c:pt idx="130">
                  <c:v>155</c:v>
                </c:pt>
                <c:pt idx="131">
                  <c:v>147.34</c:v>
                </c:pt>
                <c:pt idx="132">
                  <c:v>153.82</c:v>
                </c:pt>
                <c:pt idx="133">
                  <c:v>159.36000000000001</c:v>
                </c:pt>
                <c:pt idx="134">
                  <c:v>164.33</c:v>
                </c:pt>
                <c:pt idx="135">
                  <c:v>170.5</c:v>
                </c:pt>
                <c:pt idx="136">
                  <c:v>172.41</c:v>
                </c:pt>
                <c:pt idx="137">
                  <c:v>160.30000000000001</c:v>
                </c:pt>
                <c:pt idx="138">
                  <c:v>156.65</c:v>
                </c:pt>
                <c:pt idx="139">
                  <c:v>155.75</c:v>
                </c:pt>
                <c:pt idx="140">
                  <c:v>157.31</c:v>
                </c:pt>
                <c:pt idx="141">
                  <c:v>148.38999999999999</c:v>
                </c:pt>
                <c:pt idx="142">
                  <c:v>149</c:v>
                </c:pt>
                <c:pt idx="143">
                  <c:v>142.07</c:v>
                </c:pt>
                <c:pt idx="144">
                  <c:v>148.19</c:v>
                </c:pt>
                <c:pt idx="145">
                  <c:v>146.76</c:v>
                </c:pt>
                <c:pt idx="146">
                  <c:v>138.58000000000001</c:v>
                </c:pt>
                <c:pt idx="147">
                  <c:v>136.79</c:v>
                </c:pt>
                <c:pt idx="148">
                  <c:v>147.71</c:v>
                </c:pt>
                <c:pt idx="149">
                  <c:v>118.64</c:v>
                </c:pt>
                <c:pt idx="150">
                  <c:v>119.47</c:v>
                </c:pt>
                <c:pt idx="151">
                  <c:v>116.26</c:v>
                </c:pt>
                <c:pt idx="152">
                  <c:v>111.62</c:v>
                </c:pt>
                <c:pt idx="153">
                  <c:v>100.43</c:v>
                </c:pt>
                <c:pt idx="154">
                  <c:v>100.54</c:v>
                </c:pt>
                <c:pt idx="155">
                  <c:v>93.38</c:v>
                </c:pt>
                <c:pt idx="156">
                  <c:v>84.78</c:v>
                </c:pt>
                <c:pt idx="157">
                  <c:v>76.25</c:v>
                </c:pt>
                <c:pt idx="158">
                  <c:v>76.63</c:v>
                </c:pt>
                <c:pt idx="159">
                  <c:v>72.94</c:v>
                </c:pt>
                <c:pt idx="160">
                  <c:v>65.95</c:v>
                </c:pt>
                <c:pt idx="161">
                  <c:v>51</c:v>
                </c:pt>
                <c:pt idx="162">
                  <c:v>72.83</c:v>
                </c:pt>
                <c:pt idx="163">
                  <c:v>67.62</c:v>
                </c:pt>
                <c:pt idx="164">
                  <c:v>77.540000000000006</c:v>
                </c:pt>
                <c:pt idx="165">
                  <c:v>77.83</c:v>
                </c:pt>
                <c:pt idx="166">
                  <c:v>69.22</c:v>
                </c:pt>
                <c:pt idx="167">
                  <c:v>76.83</c:v>
                </c:pt>
                <c:pt idx="168">
                  <c:v>65.900000000000006</c:v>
                </c:pt>
                <c:pt idx="169">
                  <c:v>66.7</c:v>
                </c:pt>
                <c:pt idx="170">
                  <c:v>71.16</c:v>
                </c:pt>
                <c:pt idx="171">
                  <c:v>82.97</c:v>
                </c:pt>
                <c:pt idx="172">
                  <c:v>83.31</c:v>
                </c:pt>
                <c:pt idx="173">
                  <c:v>84.53</c:v>
                </c:pt>
                <c:pt idx="174">
                  <c:v>92.01</c:v>
                </c:pt>
                <c:pt idx="175">
                  <c:v>85.5</c:v>
                </c:pt>
                <c:pt idx="176">
                  <c:v>81.55</c:v>
                </c:pt>
                <c:pt idx="177">
                  <c:v>72.239999999999995</c:v>
                </c:pt>
                <c:pt idx="178">
                  <c:v>73.25</c:v>
                </c:pt>
                <c:pt idx="179">
                  <c:v>75.569999999999993</c:v>
                </c:pt>
                <c:pt idx="180">
                  <c:v>73.56</c:v>
                </c:pt>
                <c:pt idx="181">
                  <c:v>86.03</c:v>
                </c:pt>
                <c:pt idx="182">
                  <c:v>88.09</c:v>
                </c:pt>
                <c:pt idx="183">
                  <c:v>101.5</c:v>
                </c:pt>
                <c:pt idx="184">
                  <c:v>95.23</c:v>
                </c:pt>
                <c:pt idx="185">
                  <c:v>92.25</c:v>
                </c:pt>
                <c:pt idx="186">
                  <c:v>88.75</c:v>
                </c:pt>
                <c:pt idx="187">
                  <c:v>83.75</c:v>
                </c:pt>
                <c:pt idx="188">
                  <c:v>84.9</c:v>
                </c:pt>
                <c:pt idx="189">
                  <c:v>93</c:v>
                </c:pt>
                <c:pt idx="190">
                  <c:v>101.19</c:v>
                </c:pt>
                <c:pt idx="191">
                  <c:v>93.76</c:v>
                </c:pt>
                <c:pt idx="192">
                  <c:v>100.93</c:v>
                </c:pt>
                <c:pt idx="193">
                  <c:v>98.25</c:v>
                </c:pt>
                <c:pt idx="194">
                  <c:v>101.63</c:v>
                </c:pt>
                <c:pt idx="195">
                  <c:v>109.34</c:v>
                </c:pt>
                <c:pt idx="196">
                  <c:v>112.79</c:v>
                </c:pt>
                <c:pt idx="197">
                  <c:v>112.59</c:v>
                </c:pt>
                <c:pt idx="198">
                  <c:v>110.61</c:v>
                </c:pt>
                <c:pt idx="199">
                  <c:v>112.48</c:v>
                </c:pt>
                <c:pt idx="200">
                  <c:v>113</c:v>
                </c:pt>
                <c:pt idx="201">
                  <c:v>110</c:v>
                </c:pt>
                <c:pt idx="202">
                  <c:v>117.2</c:v>
                </c:pt>
                <c:pt idx="203">
                  <c:v>112.89</c:v>
                </c:pt>
                <c:pt idx="204">
                  <c:v>114.81</c:v>
                </c:pt>
                <c:pt idx="205">
                  <c:v>118.87</c:v>
                </c:pt>
                <c:pt idx="206">
                  <c:v>119.29</c:v>
                </c:pt>
                <c:pt idx="207">
                  <c:v>124.2</c:v>
                </c:pt>
                <c:pt idx="208">
                  <c:v>123.45</c:v>
                </c:pt>
                <c:pt idx="209">
                  <c:v>122.46</c:v>
                </c:pt>
                <c:pt idx="210">
                  <c:v>125.68</c:v>
                </c:pt>
                <c:pt idx="211">
                  <c:v>121.77</c:v>
                </c:pt>
                <c:pt idx="212">
                  <c:v>125.98</c:v>
                </c:pt>
                <c:pt idx="213">
                  <c:v>125.22</c:v>
                </c:pt>
                <c:pt idx="214">
                  <c:v>121.21</c:v>
                </c:pt>
                <c:pt idx="215">
                  <c:v>129</c:v>
                </c:pt>
                <c:pt idx="216">
                  <c:v>129.69999999999999</c:v>
                </c:pt>
                <c:pt idx="217">
                  <c:v>128.37</c:v>
                </c:pt>
                <c:pt idx="218">
                  <c:v>130.83000000000001</c:v>
                </c:pt>
                <c:pt idx="219">
                  <c:v>129.09</c:v>
                </c:pt>
                <c:pt idx="220">
                  <c:v>129.66999999999999</c:v>
                </c:pt>
                <c:pt idx="221">
                  <c:v>128.38999999999999</c:v>
                </c:pt>
                <c:pt idx="222">
                  <c:v>123.8</c:v>
                </c:pt>
                <c:pt idx="223">
                  <c:v>125.69</c:v>
                </c:pt>
                <c:pt idx="224">
                  <c:v>124.47</c:v>
                </c:pt>
                <c:pt idx="225">
                  <c:v>123.14</c:v>
                </c:pt>
                <c:pt idx="226">
                  <c:v>121.57</c:v>
                </c:pt>
                <c:pt idx="227">
                  <c:v>122.34</c:v>
                </c:pt>
                <c:pt idx="228">
                  <c:v>120.05</c:v>
                </c:pt>
                <c:pt idx="229">
                  <c:v>121.27</c:v>
                </c:pt>
                <c:pt idx="230">
                  <c:v>115</c:v>
                </c:pt>
                <c:pt idx="231">
                  <c:v>114.17</c:v>
                </c:pt>
                <c:pt idx="232">
                  <c:v>117.51</c:v>
                </c:pt>
                <c:pt idx="233">
                  <c:v>111.5</c:v>
                </c:pt>
                <c:pt idx="234">
                  <c:v>117.04</c:v>
                </c:pt>
                <c:pt idx="235">
                  <c:v>114.94</c:v>
                </c:pt>
                <c:pt idx="236">
                  <c:v>115.56</c:v>
                </c:pt>
                <c:pt idx="237">
                  <c:v>113.18</c:v>
                </c:pt>
                <c:pt idx="238">
                  <c:v>114.67</c:v>
                </c:pt>
                <c:pt idx="239">
                  <c:v>115.25</c:v>
                </c:pt>
                <c:pt idx="240">
                  <c:v>117</c:v>
                </c:pt>
                <c:pt idx="241">
                  <c:v>118.14</c:v>
                </c:pt>
                <c:pt idx="242">
                  <c:v>117.66</c:v>
                </c:pt>
                <c:pt idx="243">
                  <c:v>118</c:v>
                </c:pt>
                <c:pt idx="244">
                  <c:v>121.66</c:v>
                </c:pt>
                <c:pt idx="245">
                  <c:v>116.5</c:v>
                </c:pt>
                <c:pt idx="246">
                  <c:v>116.89</c:v>
                </c:pt>
                <c:pt idx="247">
                  <c:v>116.87</c:v>
                </c:pt>
                <c:pt idx="248">
                  <c:v>111.29</c:v>
                </c:pt>
                <c:pt idx="249">
                  <c:v>119.86</c:v>
                </c:pt>
                <c:pt idx="250">
                  <c:v>116</c:v>
                </c:pt>
                <c:pt idx="251">
                  <c:v>113.22</c:v>
                </c:pt>
                <c:pt idx="252">
                  <c:v>108.53</c:v>
                </c:pt>
                <c:pt idx="253">
                  <c:v>110</c:v>
                </c:pt>
                <c:pt idx="254">
                  <c:v>115.87</c:v>
                </c:pt>
                <c:pt idx="255">
                  <c:v>109.88</c:v>
                </c:pt>
                <c:pt idx="256">
                  <c:v>113.82</c:v>
                </c:pt>
                <c:pt idx="257">
                  <c:v>115.82</c:v>
                </c:pt>
                <c:pt idx="258">
                  <c:v>116.11</c:v>
                </c:pt>
                <c:pt idx="259">
                  <c:v>114</c:v>
                </c:pt>
                <c:pt idx="260">
                  <c:v>110.52</c:v>
                </c:pt>
                <c:pt idx="261">
                  <c:v>116.03</c:v>
                </c:pt>
                <c:pt idx="262">
                  <c:v>113.72</c:v>
                </c:pt>
                <c:pt idx="263">
                  <c:v>114.27</c:v>
                </c:pt>
                <c:pt idx="264">
                  <c:v>111.5</c:v>
                </c:pt>
                <c:pt idx="265">
                  <c:v>106.69</c:v>
                </c:pt>
                <c:pt idx="266">
                  <c:v>113.98</c:v>
                </c:pt>
                <c:pt idx="267">
                  <c:v>110</c:v>
                </c:pt>
                <c:pt idx="268">
                  <c:v>108</c:v>
                </c:pt>
                <c:pt idx="269">
                  <c:v>111.12</c:v>
                </c:pt>
                <c:pt idx="270">
                  <c:v>105.38</c:v>
                </c:pt>
                <c:pt idx="271">
                  <c:v>109</c:v>
                </c:pt>
                <c:pt idx="272">
                  <c:v>114.51</c:v>
                </c:pt>
                <c:pt idx="273">
                  <c:v>105.63</c:v>
                </c:pt>
                <c:pt idx="274">
                  <c:v>108.9</c:v>
                </c:pt>
                <c:pt idx="275">
                  <c:v>103.46</c:v>
                </c:pt>
                <c:pt idx="276">
                  <c:v>106.75</c:v>
                </c:pt>
                <c:pt idx="277">
                  <c:v>113</c:v>
                </c:pt>
                <c:pt idx="278">
                  <c:v>114.75</c:v>
                </c:pt>
                <c:pt idx="279">
                  <c:v>113.75</c:v>
                </c:pt>
                <c:pt idx="280">
                  <c:v>112.33</c:v>
                </c:pt>
                <c:pt idx="281">
                  <c:v>115.18</c:v>
                </c:pt>
                <c:pt idx="282">
                  <c:v>121.5</c:v>
                </c:pt>
                <c:pt idx="283">
                  <c:v>124</c:v>
                </c:pt>
                <c:pt idx="284">
                  <c:v>120.87</c:v>
                </c:pt>
                <c:pt idx="285">
                  <c:v>113.75</c:v>
                </c:pt>
                <c:pt idx="286">
                  <c:v>115.26</c:v>
                </c:pt>
                <c:pt idx="287">
                  <c:v>109.95</c:v>
                </c:pt>
                <c:pt idx="288">
                  <c:v>101.98</c:v>
                </c:pt>
                <c:pt idx="289">
                  <c:v>101</c:v>
                </c:pt>
                <c:pt idx="290">
                  <c:v>102.61</c:v>
                </c:pt>
                <c:pt idx="291">
                  <c:v>107</c:v>
                </c:pt>
                <c:pt idx="292">
                  <c:v>106.96</c:v>
                </c:pt>
                <c:pt idx="293">
                  <c:v>106.97</c:v>
                </c:pt>
                <c:pt idx="294">
                  <c:v>100</c:v>
                </c:pt>
                <c:pt idx="295">
                  <c:v>100.19</c:v>
                </c:pt>
                <c:pt idx="296">
                  <c:v>101.66</c:v>
                </c:pt>
                <c:pt idx="297">
                  <c:v>101.65</c:v>
                </c:pt>
                <c:pt idx="298">
                  <c:v>98.27</c:v>
                </c:pt>
                <c:pt idx="299">
                  <c:v>103.5</c:v>
                </c:pt>
                <c:pt idx="300">
                  <c:v>107</c:v>
                </c:pt>
                <c:pt idx="301">
                  <c:v>103.12</c:v>
                </c:pt>
                <c:pt idx="302">
                  <c:v>109.5</c:v>
                </c:pt>
                <c:pt idx="303">
                  <c:v>114.23</c:v>
                </c:pt>
                <c:pt idx="304">
                  <c:v>111.31</c:v>
                </c:pt>
                <c:pt idx="305">
                  <c:v>111.58</c:v>
                </c:pt>
                <c:pt idx="306">
                  <c:v>106.44</c:v>
                </c:pt>
                <c:pt idx="307">
                  <c:v>113.34</c:v>
                </c:pt>
                <c:pt idx="308">
                  <c:v>124.02</c:v>
                </c:pt>
                <c:pt idx="309">
                  <c:v>125</c:v>
                </c:pt>
                <c:pt idx="310">
                  <c:v>116.88</c:v>
                </c:pt>
                <c:pt idx="311">
                  <c:v>113.06</c:v>
                </c:pt>
                <c:pt idx="312">
                  <c:v>122</c:v>
                </c:pt>
                <c:pt idx="313">
                  <c:v>128.1</c:v>
                </c:pt>
                <c:pt idx="314">
                  <c:v>133.69999999999999</c:v>
                </c:pt>
                <c:pt idx="315">
                  <c:v>130.97999999999999</c:v>
                </c:pt>
                <c:pt idx="316">
                  <c:v>133.61000000000001</c:v>
                </c:pt>
                <c:pt idx="317">
                  <c:v>127.99</c:v>
                </c:pt>
                <c:pt idx="318">
                  <c:v>125.5</c:v>
                </c:pt>
                <c:pt idx="319">
                  <c:v>129.30000000000001</c:v>
                </c:pt>
                <c:pt idx="320">
                  <c:v>127.06</c:v>
                </c:pt>
                <c:pt idx="321">
                  <c:v>126.15</c:v>
                </c:pt>
                <c:pt idx="322">
                  <c:v>125.04</c:v>
                </c:pt>
                <c:pt idx="323">
                  <c:v>122</c:v>
                </c:pt>
                <c:pt idx="324">
                  <c:v>127.48</c:v>
                </c:pt>
                <c:pt idx="325">
                  <c:v>126</c:v>
                </c:pt>
                <c:pt idx="326">
                  <c:v>124.58</c:v>
                </c:pt>
                <c:pt idx="327">
                  <c:v>125.34</c:v>
                </c:pt>
                <c:pt idx="328">
                  <c:v>118.5</c:v>
                </c:pt>
                <c:pt idx="329">
                  <c:v>116.68</c:v>
                </c:pt>
                <c:pt idx="330">
                  <c:v>113.4</c:v>
                </c:pt>
                <c:pt idx="331">
                  <c:v>115.42</c:v>
                </c:pt>
                <c:pt idx="332">
                  <c:v>114.5</c:v>
                </c:pt>
                <c:pt idx="333">
                  <c:v>108.08</c:v>
                </c:pt>
                <c:pt idx="334">
                  <c:v>103.5</c:v>
                </c:pt>
                <c:pt idx="335">
                  <c:v>112.56</c:v>
                </c:pt>
                <c:pt idx="336">
                  <c:v>106.98</c:v>
                </c:pt>
                <c:pt idx="337">
                  <c:v>107.19</c:v>
                </c:pt>
                <c:pt idx="338">
                  <c:v>115.58</c:v>
                </c:pt>
                <c:pt idx="339">
                  <c:v>109</c:v>
                </c:pt>
                <c:pt idx="340">
                  <c:v>109.91</c:v>
                </c:pt>
                <c:pt idx="341">
                  <c:v>107.81</c:v>
                </c:pt>
                <c:pt idx="342">
                  <c:v>110.35</c:v>
                </c:pt>
                <c:pt idx="343">
                  <c:v>104.64</c:v>
                </c:pt>
                <c:pt idx="344">
                  <c:v>107.71</c:v>
                </c:pt>
                <c:pt idx="345">
                  <c:v>95.77</c:v>
                </c:pt>
                <c:pt idx="346">
                  <c:v>91.93</c:v>
                </c:pt>
                <c:pt idx="347">
                  <c:v>89.03</c:v>
                </c:pt>
                <c:pt idx="348">
                  <c:v>88.3</c:v>
                </c:pt>
                <c:pt idx="349">
                  <c:v>92</c:v>
                </c:pt>
                <c:pt idx="350">
                  <c:v>91.98</c:v>
                </c:pt>
                <c:pt idx="351">
                  <c:v>93.81</c:v>
                </c:pt>
                <c:pt idx="352">
                  <c:v>89</c:v>
                </c:pt>
                <c:pt idx="353">
                  <c:v>88.59</c:v>
                </c:pt>
                <c:pt idx="354">
                  <c:v>86.97</c:v>
                </c:pt>
                <c:pt idx="355">
                  <c:v>89.28</c:v>
                </c:pt>
                <c:pt idx="356">
                  <c:v>75</c:v>
                </c:pt>
                <c:pt idx="357">
                  <c:v>74.099999999999994</c:v>
                </c:pt>
                <c:pt idx="358">
                  <c:v>73.569999999999993</c:v>
                </c:pt>
                <c:pt idx="359">
                  <c:v>71.5</c:v>
                </c:pt>
                <c:pt idx="360">
                  <c:v>74.5</c:v>
                </c:pt>
                <c:pt idx="361">
                  <c:v>77</c:v>
                </c:pt>
                <c:pt idx="362">
                  <c:v>70.66</c:v>
                </c:pt>
                <c:pt idx="363">
                  <c:v>71.89</c:v>
                </c:pt>
                <c:pt idx="364">
                  <c:v>76.42</c:v>
                </c:pt>
                <c:pt idx="365">
                  <c:v>81.86</c:v>
                </c:pt>
                <c:pt idx="366">
                  <c:v>74.5</c:v>
                </c:pt>
                <c:pt idx="367">
                  <c:v>75.680000000000007</c:v>
                </c:pt>
                <c:pt idx="368">
                  <c:v>79.319999999999993</c:v>
                </c:pt>
                <c:pt idx="369">
                  <c:v>69.38</c:v>
                </c:pt>
                <c:pt idx="370">
                  <c:v>79.38</c:v>
                </c:pt>
                <c:pt idx="371">
                  <c:v>66.86</c:v>
                </c:pt>
                <c:pt idx="372">
                  <c:v>70.45</c:v>
                </c:pt>
                <c:pt idx="373">
                  <c:v>73</c:v>
                </c:pt>
                <c:pt idx="374">
                  <c:v>67.11</c:v>
                </c:pt>
                <c:pt idx="375">
                  <c:v>66.84</c:v>
                </c:pt>
                <c:pt idx="376">
                  <c:v>66.11</c:v>
                </c:pt>
                <c:pt idx="377">
                  <c:v>65.290000000000006</c:v>
                </c:pt>
                <c:pt idx="378">
                  <c:v>55.69</c:v>
                </c:pt>
                <c:pt idx="379">
                  <c:v>57.71</c:v>
                </c:pt>
                <c:pt idx="380">
                  <c:v>59.16</c:v>
                </c:pt>
                <c:pt idx="381">
                  <c:v>51.98</c:v>
                </c:pt>
                <c:pt idx="382">
                  <c:v>51.1</c:v>
                </c:pt>
                <c:pt idx="383">
                  <c:v>43.93</c:v>
                </c:pt>
                <c:pt idx="384">
                  <c:v>51.99</c:v>
                </c:pt>
                <c:pt idx="385">
                  <c:v>51.66</c:v>
                </c:pt>
                <c:pt idx="386">
                  <c:v>53</c:v>
                </c:pt>
                <c:pt idx="387">
                  <c:v>57.77</c:v>
                </c:pt>
                <c:pt idx="388">
                  <c:v>64.05</c:v>
                </c:pt>
                <c:pt idx="389">
                  <c:v>54.16</c:v>
                </c:pt>
                <c:pt idx="390">
                  <c:v>56</c:v>
                </c:pt>
                <c:pt idx="391">
                  <c:v>58.59</c:v>
                </c:pt>
                <c:pt idx="392">
                  <c:v>58.84</c:v>
                </c:pt>
                <c:pt idx="393">
                  <c:v>52.36</c:v>
                </c:pt>
                <c:pt idx="394">
                  <c:v>43.17</c:v>
                </c:pt>
                <c:pt idx="395">
                  <c:v>47.16</c:v>
                </c:pt>
                <c:pt idx="396">
                  <c:v>44.21</c:v>
                </c:pt>
                <c:pt idx="397">
                  <c:v>51.94</c:v>
                </c:pt>
                <c:pt idx="398">
                  <c:v>53.71</c:v>
                </c:pt>
                <c:pt idx="399">
                  <c:v>51.12</c:v>
                </c:pt>
                <c:pt idx="400">
                  <c:v>46.85</c:v>
                </c:pt>
                <c:pt idx="401">
                  <c:v>51.02</c:v>
                </c:pt>
                <c:pt idx="402">
                  <c:v>53.47</c:v>
                </c:pt>
                <c:pt idx="403">
                  <c:v>51.7</c:v>
                </c:pt>
                <c:pt idx="404">
                  <c:v>58.2</c:v>
                </c:pt>
                <c:pt idx="405">
                  <c:v>56.75</c:v>
                </c:pt>
                <c:pt idx="406">
                  <c:v>59</c:v>
                </c:pt>
                <c:pt idx="407">
                  <c:v>67.930000000000007</c:v>
                </c:pt>
                <c:pt idx="408">
                  <c:v>71.7</c:v>
                </c:pt>
                <c:pt idx="409">
                  <c:v>71.680000000000007</c:v>
                </c:pt>
                <c:pt idx="410">
                  <c:v>75.349999999999994</c:v>
                </c:pt>
                <c:pt idx="411">
                  <c:v>75.94</c:v>
                </c:pt>
                <c:pt idx="412">
                  <c:v>72.709999999999994</c:v>
                </c:pt>
                <c:pt idx="413">
                  <c:v>71.62</c:v>
                </c:pt>
                <c:pt idx="414">
                  <c:v>66.489999999999995</c:v>
                </c:pt>
                <c:pt idx="415">
                  <c:v>74</c:v>
                </c:pt>
                <c:pt idx="416">
                  <c:v>71.599999999999994</c:v>
                </c:pt>
                <c:pt idx="417">
                  <c:v>69.180000000000007</c:v>
                </c:pt>
                <c:pt idx="418">
                  <c:v>67.489999999999995</c:v>
                </c:pt>
                <c:pt idx="419">
                  <c:v>73.02</c:v>
                </c:pt>
                <c:pt idx="420">
                  <c:v>64.97</c:v>
                </c:pt>
                <c:pt idx="421">
                  <c:v>63.63</c:v>
                </c:pt>
                <c:pt idx="422">
                  <c:v>68.069999999999993</c:v>
                </c:pt>
                <c:pt idx="423">
                  <c:v>64.19</c:v>
                </c:pt>
                <c:pt idx="424">
                  <c:v>66.8</c:v>
                </c:pt>
                <c:pt idx="425">
                  <c:v>64.77</c:v>
                </c:pt>
                <c:pt idx="426">
                  <c:v>60.93</c:v>
                </c:pt>
                <c:pt idx="427">
                  <c:v>64.510000000000005</c:v>
                </c:pt>
                <c:pt idx="428">
                  <c:v>55.65</c:v>
                </c:pt>
                <c:pt idx="429">
                  <c:v>58.11</c:v>
                </c:pt>
                <c:pt idx="430">
                  <c:v>58</c:v>
                </c:pt>
                <c:pt idx="431">
                  <c:v>57.5</c:v>
                </c:pt>
                <c:pt idx="432">
                  <c:v>55.92</c:v>
                </c:pt>
                <c:pt idx="433">
                  <c:v>52.52</c:v>
                </c:pt>
                <c:pt idx="434">
                  <c:v>50.45</c:v>
                </c:pt>
                <c:pt idx="435">
                  <c:v>51.66</c:v>
                </c:pt>
                <c:pt idx="436">
                  <c:v>48.07</c:v>
                </c:pt>
                <c:pt idx="437">
                  <c:v>58.02</c:v>
                </c:pt>
                <c:pt idx="438">
                  <c:v>57.74</c:v>
                </c:pt>
                <c:pt idx="439">
                  <c:v>56.53</c:v>
                </c:pt>
                <c:pt idx="440">
                  <c:v>57.1</c:v>
                </c:pt>
                <c:pt idx="441">
                  <c:v>56.54</c:v>
                </c:pt>
                <c:pt idx="442">
                  <c:v>61.98</c:v>
                </c:pt>
                <c:pt idx="443">
                  <c:v>61.05</c:v>
                </c:pt>
                <c:pt idx="444">
                  <c:v>56.5</c:v>
                </c:pt>
                <c:pt idx="445">
                  <c:v>54.02</c:v>
                </c:pt>
                <c:pt idx="446">
                  <c:v>54.83</c:v>
                </c:pt>
                <c:pt idx="447">
                  <c:v>57.91</c:v>
                </c:pt>
                <c:pt idx="448">
                  <c:v>57.25</c:v>
                </c:pt>
                <c:pt idx="449">
                  <c:v>63.55</c:v>
                </c:pt>
                <c:pt idx="450">
                  <c:v>61.71</c:v>
                </c:pt>
                <c:pt idx="451">
                  <c:v>63.16</c:v>
                </c:pt>
                <c:pt idx="452">
                  <c:v>59.3</c:v>
                </c:pt>
                <c:pt idx="453">
                  <c:v>68.650000000000006</c:v>
                </c:pt>
                <c:pt idx="454">
                  <c:v>66.319999999999993</c:v>
                </c:pt>
                <c:pt idx="455">
                  <c:v>65.849999999999994</c:v>
                </c:pt>
                <c:pt idx="456">
                  <c:v>71.22</c:v>
                </c:pt>
                <c:pt idx="457">
                  <c:v>65.900000000000006</c:v>
                </c:pt>
                <c:pt idx="458">
                  <c:v>64.400000000000006</c:v>
                </c:pt>
                <c:pt idx="459">
                  <c:v>67.36</c:v>
                </c:pt>
                <c:pt idx="460">
                  <c:v>67.150000000000006</c:v>
                </c:pt>
                <c:pt idx="461">
                  <c:v>70.25</c:v>
                </c:pt>
                <c:pt idx="462">
                  <c:v>72.010000000000005</c:v>
                </c:pt>
                <c:pt idx="463">
                  <c:v>74.33</c:v>
                </c:pt>
                <c:pt idx="464">
                  <c:v>77.849999999999994</c:v>
                </c:pt>
                <c:pt idx="465">
                  <c:v>77.28</c:v>
                </c:pt>
                <c:pt idx="466">
                  <c:v>72.180000000000007</c:v>
                </c:pt>
                <c:pt idx="467">
                  <c:v>60.58</c:v>
                </c:pt>
                <c:pt idx="468">
                  <c:v>58.25</c:v>
                </c:pt>
                <c:pt idx="469">
                  <c:v>61.54</c:v>
                </c:pt>
                <c:pt idx="470">
                  <c:v>59.78</c:v>
                </c:pt>
                <c:pt idx="471">
                  <c:v>62.56</c:v>
                </c:pt>
                <c:pt idx="472">
                  <c:v>62.74</c:v>
                </c:pt>
                <c:pt idx="473">
                  <c:v>55.03</c:v>
                </c:pt>
                <c:pt idx="474">
                  <c:v>50.98</c:v>
                </c:pt>
                <c:pt idx="475">
                  <c:v>62.39</c:v>
                </c:pt>
                <c:pt idx="476">
                  <c:v>75.59</c:v>
                </c:pt>
                <c:pt idx="477">
                  <c:v>75.45</c:v>
                </c:pt>
                <c:pt idx="478">
                  <c:v>74.5</c:v>
                </c:pt>
                <c:pt idx="479">
                  <c:v>75.56</c:v>
                </c:pt>
                <c:pt idx="480">
                  <c:v>68.400000000000006</c:v>
                </c:pt>
                <c:pt idx="481">
                  <c:v>68.31</c:v>
                </c:pt>
                <c:pt idx="482">
                  <c:v>75</c:v>
                </c:pt>
                <c:pt idx="483">
                  <c:v>74.430000000000007</c:v>
                </c:pt>
                <c:pt idx="484">
                  <c:v>77.5</c:v>
                </c:pt>
                <c:pt idx="485">
                  <c:v>79.33</c:v>
                </c:pt>
                <c:pt idx="486">
                  <c:v>80.67</c:v>
                </c:pt>
                <c:pt idx="487">
                  <c:v>79.55</c:v>
                </c:pt>
                <c:pt idx="488">
                  <c:v>83.64</c:v>
                </c:pt>
                <c:pt idx="489">
                  <c:v>80.290000000000006</c:v>
                </c:pt>
                <c:pt idx="490">
                  <c:v>77.25</c:v>
                </c:pt>
                <c:pt idx="491">
                  <c:v>67.709999999999994</c:v>
                </c:pt>
                <c:pt idx="492">
                  <c:v>66</c:v>
                </c:pt>
                <c:pt idx="493">
                  <c:v>69.19</c:v>
                </c:pt>
                <c:pt idx="494">
                  <c:v>69.62</c:v>
                </c:pt>
                <c:pt idx="495">
                  <c:v>62.29</c:v>
                </c:pt>
                <c:pt idx="496">
                  <c:v>64.95</c:v>
                </c:pt>
                <c:pt idx="497">
                  <c:v>53.14</c:v>
                </c:pt>
                <c:pt idx="498">
                  <c:v>53.78</c:v>
                </c:pt>
                <c:pt idx="499">
                  <c:v>65</c:v>
                </c:pt>
                <c:pt idx="500">
                  <c:v>62.89</c:v>
                </c:pt>
                <c:pt idx="501">
                  <c:v>73.31</c:v>
                </c:pt>
                <c:pt idx="502">
                  <c:v>59</c:v>
                </c:pt>
                <c:pt idx="503">
                  <c:v>64.31</c:v>
                </c:pt>
                <c:pt idx="504">
                  <c:v>77.48</c:v>
                </c:pt>
                <c:pt idx="505">
                  <c:v>73.05</c:v>
                </c:pt>
                <c:pt idx="506">
                  <c:v>64.58</c:v>
                </c:pt>
                <c:pt idx="507">
                  <c:v>64.69</c:v>
                </c:pt>
                <c:pt idx="508">
                  <c:v>69.25</c:v>
                </c:pt>
                <c:pt idx="509">
                  <c:v>70.540000000000006</c:v>
                </c:pt>
                <c:pt idx="510">
                  <c:v>72.5</c:v>
                </c:pt>
                <c:pt idx="511">
                  <c:v>62.55</c:v>
                </c:pt>
                <c:pt idx="512">
                  <c:v>60.68</c:v>
                </c:pt>
                <c:pt idx="513">
                  <c:v>71.44</c:v>
                </c:pt>
                <c:pt idx="514">
                  <c:v>82.68</c:v>
                </c:pt>
                <c:pt idx="515">
                  <c:v>84.75</c:v>
                </c:pt>
                <c:pt idx="516">
                  <c:v>80</c:v>
                </c:pt>
                <c:pt idx="517">
                  <c:v>86.88</c:v>
                </c:pt>
                <c:pt idx="518">
                  <c:v>84</c:v>
                </c:pt>
                <c:pt idx="519">
                  <c:v>80.48</c:v>
                </c:pt>
                <c:pt idx="520">
                  <c:v>85</c:v>
                </c:pt>
                <c:pt idx="521">
                  <c:v>67.73</c:v>
                </c:pt>
                <c:pt idx="522">
                  <c:v>52.75</c:v>
                </c:pt>
                <c:pt idx="523">
                  <c:v>50.34</c:v>
                </c:pt>
                <c:pt idx="524">
                  <c:v>68.510000000000005</c:v>
                </c:pt>
                <c:pt idx="525">
                  <c:v>64.680000000000007</c:v>
                </c:pt>
                <c:pt idx="526">
                  <c:v>63</c:v>
                </c:pt>
                <c:pt idx="527">
                  <c:v>63</c:v>
                </c:pt>
                <c:pt idx="528">
                  <c:v>89</c:v>
                </c:pt>
                <c:pt idx="529">
                  <c:v>74</c:v>
                </c:pt>
                <c:pt idx="530">
                  <c:v>62</c:v>
                </c:pt>
                <c:pt idx="531">
                  <c:v>64</c:v>
                </c:pt>
                <c:pt idx="532">
                  <c:v>56.09</c:v>
                </c:pt>
                <c:pt idx="533">
                  <c:v>48.35</c:v>
                </c:pt>
                <c:pt idx="534">
                  <c:v>57.25</c:v>
                </c:pt>
                <c:pt idx="535">
                  <c:v>57.72</c:v>
                </c:pt>
                <c:pt idx="536">
                  <c:v>60.5</c:v>
                </c:pt>
                <c:pt idx="537">
                  <c:v>67.98</c:v>
                </c:pt>
                <c:pt idx="538">
                  <c:v>63</c:v>
                </c:pt>
                <c:pt idx="539">
                  <c:v>61.91</c:v>
                </c:pt>
                <c:pt idx="540">
                  <c:v>68</c:v>
                </c:pt>
                <c:pt idx="541">
                  <c:v>82.95</c:v>
                </c:pt>
                <c:pt idx="542">
                  <c:v>92.5</c:v>
                </c:pt>
                <c:pt idx="543">
                  <c:v>76.5</c:v>
                </c:pt>
                <c:pt idx="544">
                  <c:v>79</c:v>
                </c:pt>
                <c:pt idx="545">
                  <c:v>85</c:v>
                </c:pt>
                <c:pt idx="546">
                  <c:v>73.05</c:v>
                </c:pt>
                <c:pt idx="547">
                  <c:v>65.11</c:v>
                </c:pt>
                <c:pt idx="548">
                  <c:v>86.57</c:v>
                </c:pt>
                <c:pt idx="549">
                  <c:v>79.11</c:v>
                </c:pt>
                <c:pt idx="550">
                  <c:v>80.08</c:v>
                </c:pt>
                <c:pt idx="551">
                  <c:v>94.5</c:v>
                </c:pt>
                <c:pt idx="552">
                  <c:v>97.25</c:v>
                </c:pt>
                <c:pt idx="553">
                  <c:v>108.66</c:v>
                </c:pt>
                <c:pt idx="554">
                  <c:v>120.63</c:v>
                </c:pt>
                <c:pt idx="555">
                  <c:v>133.25</c:v>
                </c:pt>
                <c:pt idx="556">
                  <c:v>120.36</c:v>
                </c:pt>
                <c:pt idx="557">
                  <c:v>111.59</c:v>
                </c:pt>
                <c:pt idx="558">
                  <c:v>127.65</c:v>
                </c:pt>
                <c:pt idx="559">
                  <c:v>136.79</c:v>
                </c:pt>
                <c:pt idx="560">
                  <c:v>147</c:v>
                </c:pt>
                <c:pt idx="561">
                  <c:v>151.16</c:v>
                </c:pt>
                <c:pt idx="562">
                  <c:v>134.72</c:v>
                </c:pt>
                <c:pt idx="563">
                  <c:v>125.46</c:v>
                </c:pt>
                <c:pt idx="564">
                  <c:v>136.88</c:v>
                </c:pt>
                <c:pt idx="565">
                  <c:v>155.28</c:v>
                </c:pt>
                <c:pt idx="566">
                  <c:v>167.5</c:v>
                </c:pt>
                <c:pt idx="567">
                  <c:v>172.21</c:v>
                </c:pt>
                <c:pt idx="568">
                  <c:v>172</c:v>
                </c:pt>
                <c:pt idx="569">
                  <c:v>183.5</c:v>
                </c:pt>
                <c:pt idx="570">
                  <c:v>182.04</c:v>
                </c:pt>
                <c:pt idx="571">
                  <c:v>185.74</c:v>
                </c:pt>
                <c:pt idx="572">
                  <c:v>186.45</c:v>
                </c:pt>
                <c:pt idx="573">
                  <c:v>196.71</c:v>
                </c:pt>
                <c:pt idx="574">
                  <c:v>196.12</c:v>
                </c:pt>
                <c:pt idx="575">
                  <c:v>202.6</c:v>
                </c:pt>
                <c:pt idx="576">
                  <c:v>205.37</c:v>
                </c:pt>
                <c:pt idx="577">
                  <c:v>212</c:v>
                </c:pt>
                <c:pt idx="578">
                  <c:v>221.6</c:v>
                </c:pt>
                <c:pt idx="579">
                  <c:v>212.21</c:v>
                </c:pt>
                <c:pt idx="580">
                  <c:v>215.69</c:v>
                </c:pt>
                <c:pt idx="581">
                  <c:v>206.53</c:v>
                </c:pt>
                <c:pt idx="582">
                  <c:v>227.04</c:v>
                </c:pt>
                <c:pt idx="583">
                  <c:v>239.23</c:v>
                </c:pt>
                <c:pt idx="584">
                  <c:v>231</c:v>
                </c:pt>
                <c:pt idx="585">
                  <c:v>234.5</c:v>
                </c:pt>
                <c:pt idx="586">
                  <c:v>230.5</c:v>
                </c:pt>
                <c:pt idx="587">
                  <c:v>256.75</c:v>
                </c:pt>
                <c:pt idx="588">
                  <c:v>253.5</c:v>
                </c:pt>
                <c:pt idx="589">
                  <c:v>279.25</c:v>
                </c:pt>
                <c:pt idx="590">
                  <c:v>278.16000000000003</c:v>
                </c:pt>
                <c:pt idx="591">
                  <c:v>296</c:v>
                </c:pt>
                <c:pt idx="592">
                  <c:v>295.45999999999998</c:v>
                </c:pt>
                <c:pt idx="593">
                  <c:v>299.42</c:v>
                </c:pt>
                <c:pt idx="594">
                  <c:v>299.25</c:v>
                </c:pt>
                <c:pt idx="595">
                  <c:v>298</c:v>
                </c:pt>
                <c:pt idx="596">
                  <c:v>304</c:v>
                </c:pt>
                <c:pt idx="597">
                  <c:v>312.16000000000003</c:v>
                </c:pt>
                <c:pt idx="598">
                  <c:v>332</c:v>
                </c:pt>
                <c:pt idx="599">
                  <c:v>339.5</c:v>
                </c:pt>
                <c:pt idx="600">
                  <c:v>353</c:v>
                </c:pt>
                <c:pt idx="601">
                  <c:v>349</c:v>
                </c:pt>
                <c:pt idx="602">
                  <c:v>360.5</c:v>
                </c:pt>
                <c:pt idx="603">
                  <c:v>370.5</c:v>
                </c:pt>
                <c:pt idx="604">
                  <c:v>349</c:v>
                </c:pt>
                <c:pt idx="605">
                  <c:v>360</c:v>
                </c:pt>
                <c:pt idx="606">
                  <c:v>337</c:v>
                </c:pt>
                <c:pt idx="607">
                  <c:v>364.5</c:v>
                </c:pt>
                <c:pt idx="608">
                  <c:v>322</c:v>
                </c:pt>
                <c:pt idx="609">
                  <c:v>322.5</c:v>
                </c:pt>
                <c:pt idx="610">
                  <c:v>262.83999999999997</c:v>
                </c:pt>
                <c:pt idx="611">
                  <c:v>265.5</c:v>
                </c:pt>
                <c:pt idx="612">
                  <c:v>276.83</c:v>
                </c:pt>
                <c:pt idx="613">
                  <c:v>291.17</c:v>
                </c:pt>
                <c:pt idx="614">
                  <c:v>311.73</c:v>
                </c:pt>
                <c:pt idx="615">
                  <c:v>295.02999999999997</c:v>
                </c:pt>
                <c:pt idx="616">
                  <c:v>274.25</c:v>
                </c:pt>
                <c:pt idx="617">
                  <c:v>234</c:v>
                </c:pt>
                <c:pt idx="618">
                  <c:v>288.06</c:v>
                </c:pt>
                <c:pt idx="619">
                  <c:v>299.5</c:v>
                </c:pt>
                <c:pt idx="620">
                  <c:v>272.5</c:v>
                </c:pt>
                <c:pt idx="621">
                  <c:v>233.23</c:v>
                </c:pt>
                <c:pt idx="622">
                  <c:v>290.33</c:v>
                </c:pt>
                <c:pt idx="623">
                  <c:v>277.08999999999997</c:v>
                </c:pt>
                <c:pt idx="624">
                  <c:v>289.5</c:v>
                </c:pt>
                <c:pt idx="625">
                  <c:v>231.5</c:v>
                </c:pt>
                <c:pt idx="626">
                  <c:v>273.49</c:v>
                </c:pt>
                <c:pt idx="627">
                  <c:v>238.5</c:v>
                </c:pt>
                <c:pt idx="628">
                  <c:v>238.97</c:v>
                </c:pt>
                <c:pt idx="629">
                  <c:v>240.52</c:v>
                </c:pt>
                <c:pt idx="630">
                  <c:v>220.3</c:v>
                </c:pt>
                <c:pt idx="631">
                  <c:v>225</c:v>
                </c:pt>
                <c:pt idx="632">
                  <c:v>237.15</c:v>
                </c:pt>
                <c:pt idx="633">
                  <c:v>242.12</c:v>
                </c:pt>
                <c:pt idx="634">
                  <c:v>228.5</c:v>
                </c:pt>
                <c:pt idx="635">
                  <c:v>243</c:v>
                </c:pt>
                <c:pt idx="636">
                  <c:v>262.5</c:v>
                </c:pt>
                <c:pt idx="637">
                  <c:v>237</c:v>
                </c:pt>
                <c:pt idx="638">
                  <c:v>212.89</c:v>
                </c:pt>
                <c:pt idx="639">
                  <c:v>207.25</c:v>
                </c:pt>
                <c:pt idx="640">
                  <c:v>197.5</c:v>
                </c:pt>
                <c:pt idx="641">
                  <c:v>198.5</c:v>
                </c:pt>
                <c:pt idx="642">
                  <c:v>167</c:v>
                </c:pt>
                <c:pt idx="643">
                  <c:v>171.75</c:v>
                </c:pt>
                <c:pt idx="644">
                  <c:v>171.79</c:v>
                </c:pt>
                <c:pt idx="645">
                  <c:v>159.41</c:v>
                </c:pt>
                <c:pt idx="646">
                  <c:v>168.75</c:v>
                </c:pt>
                <c:pt idx="647">
                  <c:v>159.12</c:v>
                </c:pt>
                <c:pt idx="648">
                  <c:v>167.69</c:v>
                </c:pt>
                <c:pt idx="649">
                  <c:v>174.1</c:v>
                </c:pt>
                <c:pt idx="650">
                  <c:v>171.25</c:v>
                </c:pt>
                <c:pt idx="651">
                  <c:v>178.75</c:v>
                </c:pt>
                <c:pt idx="652">
                  <c:v>181.78</c:v>
                </c:pt>
                <c:pt idx="653">
                  <c:v>174</c:v>
                </c:pt>
                <c:pt idx="654">
                  <c:v>178.76</c:v>
                </c:pt>
                <c:pt idx="655">
                  <c:v>202.35</c:v>
                </c:pt>
                <c:pt idx="656">
                  <c:v>215</c:v>
                </c:pt>
                <c:pt idx="657">
                  <c:v>195.3</c:v>
                </c:pt>
                <c:pt idx="658">
                  <c:v>195.43</c:v>
                </c:pt>
                <c:pt idx="659">
                  <c:v>178.93</c:v>
                </c:pt>
                <c:pt idx="660">
                  <c:v>204.69</c:v>
                </c:pt>
                <c:pt idx="661">
                  <c:v>203.49</c:v>
                </c:pt>
                <c:pt idx="662">
                  <c:v>200.64</c:v>
                </c:pt>
                <c:pt idx="663">
                  <c:v>172.16</c:v>
                </c:pt>
                <c:pt idx="664">
                  <c:v>151.93</c:v>
                </c:pt>
                <c:pt idx="665">
                  <c:v>141.22</c:v>
                </c:pt>
                <c:pt idx="666">
                  <c:v>152.44</c:v>
                </c:pt>
                <c:pt idx="667">
                  <c:v>169.46</c:v>
                </c:pt>
                <c:pt idx="668">
                  <c:v>152.27000000000001</c:v>
                </c:pt>
                <c:pt idx="669">
                  <c:v>110.99</c:v>
                </c:pt>
                <c:pt idx="670">
                  <c:v>98.5</c:v>
                </c:pt>
                <c:pt idx="671">
                  <c:v>105.96</c:v>
                </c:pt>
                <c:pt idx="672">
                  <c:v>126.65</c:v>
                </c:pt>
                <c:pt idx="673">
                  <c:v>97.5</c:v>
                </c:pt>
                <c:pt idx="674">
                  <c:v>45.31</c:v>
                </c:pt>
                <c:pt idx="675">
                  <c:v>57.43</c:v>
                </c:pt>
                <c:pt idx="676">
                  <c:v>30.65</c:v>
                </c:pt>
                <c:pt idx="677">
                  <c:v>12.5</c:v>
                </c:pt>
                <c:pt idx="678">
                  <c:v>53.5</c:v>
                </c:pt>
                <c:pt idx="679">
                  <c:v>64.8</c:v>
                </c:pt>
                <c:pt idx="680">
                  <c:v>93.44</c:v>
                </c:pt>
                <c:pt idx="681">
                  <c:v>118.49</c:v>
                </c:pt>
                <c:pt idx="682">
                  <c:v>108.03</c:v>
                </c:pt>
                <c:pt idx="683">
                  <c:v>102.92</c:v>
                </c:pt>
                <c:pt idx="684">
                  <c:v>101.08</c:v>
                </c:pt>
                <c:pt idx="685">
                  <c:v>114.91</c:v>
                </c:pt>
                <c:pt idx="686">
                  <c:v>117.99</c:v>
                </c:pt>
                <c:pt idx="687">
                  <c:v>119.1</c:v>
                </c:pt>
                <c:pt idx="688">
                  <c:v>115.5</c:v>
                </c:pt>
                <c:pt idx="689">
                  <c:v>86.65</c:v>
                </c:pt>
                <c:pt idx="690">
                  <c:v>95.6</c:v>
                </c:pt>
                <c:pt idx="691">
                  <c:v>72.22</c:v>
                </c:pt>
                <c:pt idx="692">
                  <c:v>104.6</c:v>
                </c:pt>
                <c:pt idx="693">
                  <c:v>132.62</c:v>
                </c:pt>
                <c:pt idx="694">
                  <c:v>151.82</c:v>
                </c:pt>
                <c:pt idx="695">
                  <c:v>157.16999999999999</c:v>
                </c:pt>
                <c:pt idx="696">
                  <c:v>167.75</c:v>
                </c:pt>
                <c:pt idx="697">
                  <c:v>172</c:v>
                </c:pt>
                <c:pt idx="698">
                  <c:v>178.01</c:v>
                </c:pt>
                <c:pt idx="699">
                  <c:v>186.66</c:v>
                </c:pt>
                <c:pt idx="700">
                  <c:v>195.5</c:v>
                </c:pt>
                <c:pt idx="701">
                  <c:v>180</c:v>
                </c:pt>
                <c:pt idx="702">
                  <c:v>178.06</c:v>
                </c:pt>
                <c:pt idx="703">
                  <c:v>162.5</c:v>
                </c:pt>
                <c:pt idx="704">
                  <c:v>145.75</c:v>
                </c:pt>
                <c:pt idx="705">
                  <c:v>129.85</c:v>
                </c:pt>
                <c:pt idx="706">
                  <c:v>122.91</c:v>
                </c:pt>
                <c:pt idx="707">
                  <c:v>119.15</c:v>
                </c:pt>
                <c:pt idx="708">
                  <c:v>103.36</c:v>
                </c:pt>
                <c:pt idx="709">
                  <c:v>100.06</c:v>
                </c:pt>
                <c:pt idx="710">
                  <c:v>109.59</c:v>
                </c:pt>
                <c:pt idx="711">
                  <c:v>107.04</c:v>
                </c:pt>
                <c:pt idx="712">
                  <c:v>112.57</c:v>
                </c:pt>
                <c:pt idx="713">
                  <c:v>125.76</c:v>
                </c:pt>
                <c:pt idx="714">
                  <c:v>128.75</c:v>
                </c:pt>
                <c:pt idx="715">
                  <c:v>119.47</c:v>
                </c:pt>
                <c:pt idx="716">
                  <c:v>115.29</c:v>
                </c:pt>
                <c:pt idx="717">
                  <c:v>105.34</c:v>
                </c:pt>
                <c:pt idx="718">
                  <c:v>105.75</c:v>
                </c:pt>
                <c:pt idx="719">
                  <c:v>111.5</c:v>
                </c:pt>
                <c:pt idx="720">
                  <c:v>121.79</c:v>
                </c:pt>
                <c:pt idx="721">
                  <c:v>113.16</c:v>
                </c:pt>
                <c:pt idx="722">
                  <c:v>92.97</c:v>
                </c:pt>
                <c:pt idx="723">
                  <c:v>72.78</c:v>
                </c:pt>
                <c:pt idx="724">
                  <c:v>88.46</c:v>
                </c:pt>
                <c:pt idx="725">
                  <c:v>111.55</c:v>
                </c:pt>
                <c:pt idx="726">
                  <c:v>108.37</c:v>
                </c:pt>
                <c:pt idx="727">
                  <c:v>114.5</c:v>
                </c:pt>
                <c:pt idx="728">
                  <c:v>117.5</c:v>
                </c:pt>
                <c:pt idx="729">
                  <c:v>128.55000000000001</c:v>
                </c:pt>
                <c:pt idx="730">
                  <c:v>143.54</c:v>
                </c:pt>
                <c:pt idx="731">
                  <c:v>139.05000000000001</c:v>
                </c:pt>
                <c:pt idx="732">
                  <c:v>138.34</c:v>
                </c:pt>
                <c:pt idx="733">
                  <c:v>146.69</c:v>
                </c:pt>
                <c:pt idx="734">
                  <c:v>158.6</c:v>
                </c:pt>
                <c:pt idx="735">
                  <c:v>154.94</c:v>
                </c:pt>
                <c:pt idx="736">
                  <c:v>160.51</c:v>
                </c:pt>
                <c:pt idx="737">
                  <c:v>159.12</c:v>
                </c:pt>
                <c:pt idx="738">
                  <c:v>154.26</c:v>
                </c:pt>
                <c:pt idx="739">
                  <c:v>151.08000000000001</c:v>
                </c:pt>
                <c:pt idx="740">
                  <c:v>156.35</c:v>
                </c:pt>
                <c:pt idx="741">
                  <c:v>157.51</c:v>
                </c:pt>
                <c:pt idx="742">
                  <c:v>154.38999999999999</c:v>
                </c:pt>
                <c:pt idx="743">
                  <c:v>152.44999999999999</c:v>
                </c:pt>
                <c:pt idx="744">
                  <c:v>146.29</c:v>
                </c:pt>
                <c:pt idx="745">
                  <c:v>133.1</c:v>
                </c:pt>
                <c:pt idx="746">
                  <c:v>140.13</c:v>
                </c:pt>
                <c:pt idx="747">
                  <c:v>130.32</c:v>
                </c:pt>
                <c:pt idx="748">
                  <c:v>141.75</c:v>
                </c:pt>
                <c:pt idx="749">
                  <c:v>148.6</c:v>
                </c:pt>
                <c:pt idx="750">
                  <c:v>131.75</c:v>
                </c:pt>
                <c:pt idx="751">
                  <c:v>140.5</c:v>
                </c:pt>
                <c:pt idx="752">
                  <c:v>149.74</c:v>
                </c:pt>
                <c:pt idx="753">
                  <c:v>151.99</c:v>
                </c:pt>
                <c:pt idx="754">
                  <c:v>162.30000000000001</c:v>
                </c:pt>
                <c:pt idx="755">
                  <c:v>154.71</c:v>
                </c:pt>
                <c:pt idx="756">
                  <c:v>150.66</c:v>
                </c:pt>
                <c:pt idx="757">
                  <c:v>163.33000000000001</c:v>
                </c:pt>
                <c:pt idx="758">
                  <c:v>159.80000000000001</c:v>
                </c:pt>
                <c:pt idx="759">
                  <c:v>160.86000000000001</c:v>
                </c:pt>
                <c:pt idx="760">
                  <c:v>168.64</c:v>
                </c:pt>
                <c:pt idx="761">
                  <c:v>166.76</c:v>
                </c:pt>
                <c:pt idx="762">
                  <c:v>168.96</c:v>
                </c:pt>
                <c:pt idx="763">
                  <c:v>162.22</c:v>
                </c:pt>
                <c:pt idx="764">
                  <c:v>156.25</c:v>
                </c:pt>
                <c:pt idx="765">
                  <c:v>154.56</c:v>
                </c:pt>
                <c:pt idx="766">
                  <c:v>155.19999999999999</c:v>
                </c:pt>
                <c:pt idx="767">
                  <c:v>158.82</c:v>
                </c:pt>
                <c:pt idx="768">
                  <c:v>160.13</c:v>
                </c:pt>
                <c:pt idx="769">
                  <c:v>158.07</c:v>
                </c:pt>
                <c:pt idx="770">
                  <c:v>158.49</c:v>
                </c:pt>
                <c:pt idx="771">
                  <c:v>152.28</c:v>
                </c:pt>
                <c:pt idx="772">
                  <c:v>144.79</c:v>
                </c:pt>
                <c:pt idx="773">
                  <c:v>144.44</c:v>
                </c:pt>
                <c:pt idx="774">
                  <c:v>146.47</c:v>
                </c:pt>
                <c:pt idx="775">
                  <c:v>147.52000000000001</c:v>
                </c:pt>
                <c:pt idx="776">
                  <c:v>158.85</c:v>
                </c:pt>
                <c:pt idx="777">
                  <c:v>172.05</c:v>
                </c:pt>
                <c:pt idx="778">
                  <c:v>167.43</c:v>
                </c:pt>
                <c:pt idx="779">
                  <c:v>169.5</c:v>
                </c:pt>
                <c:pt idx="780">
                  <c:v>174</c:v>
                </c:pt>
                <c:pt idx="781">
                  <c:v>171.46</c:v>
                </c:pt>
                <c:pt idx="782">
                  <c:v>162.97</c:v>
                </c:pt>
                <c:pt idx="783">
                  <c:v>167.86</c:v>
                </c:pt>
                <c:pt idx="784">
                  <c:v>167.84</c:v>
                </c:pt>
                <c:pt idx="785">
                  <c:v>161.83000000000001</c:v>
                </c:pt>
                <c:pt idx="786">
                  <c:v>160.13999999999999</c:v>
                </c:pt>
                <c:pt idx="787">
                  <c:v>157.06</c:v>
                </c:pt>
                <c:pt idx="788">
                  <c:v>143.6</c:v>
                </c:pt>
                <c:pt idx="789">
                  <c:v>142.36000000000001</c:v>
                </c:pt>
                <c:pt idx="790">
                  <c:v>140.85</c:v>
                </c:pt>
                <c:pt idx="791">
                  <c:v>131.25</c:v>
                </c:pt>
                <c:pt idx="792">
                  <c:v>131.03</c:v>
                </c:pt>
                <c:pt idx="793">
                  <c:v>138.72</c:v>
                </c:pt>
                <c:pt idx="794">
                  <c:v>138.87</c:v>
                </c:pt>
                <c:pt idx="795">
                  <c:v>141.27000000000001</c:v>
                </c:pt>
                <c:pt idx="796">
                  <c:v>143.05000000000001</c:v>
                </c:pt>
                <c:pt idx="797">
                  <c:v>150.08000000000001</c:v>
                </c:pt>
                <c:pt idx="798">
                  <c:v>148.44999999999999</c:v>
                </c:pt>
                <c:pt idx="799">
                  <c:v>149.53</c:v>
                </c:pt>
                <c:pt idx="800">
                  <c:v>148.84</c:v>
                </c:pt>
                <c:pt idx="801">
                  <c:v>147.08000000000001</c:v>
                </c:pt>
                <c:pt idx="802">
                  <c:v>153.16</c:v>
                </c:pt>
                <c:pt idx="803">
                  <c:v>141.76</c:v>
                </c:pt>
                <c:pt idx="804">
                  <c:v>135.03</c:v>
                </c:pt>
                <c:pt idx="805">
                  <c:v>137.35</c:v>
                </c:pt>
                <c:pt idx="806">
                  <c:v>138.01</c:v>
                </c:pt>
                <c:pt idx="807">
                  <c:v>142.37</c:v>
                </c:pt>
                <c:pt idx="808">
                  <c:v>145.75</c:v>
                </c:pt>
                <c:pt idx="809">
                  <c:v>139.41</c:v>
                </c:pt>
                <c:pt idx="810">
                  <c:v>139</c:v>
                </c:pt>
                <c:pt idx="811">
                  <c:v>140.69</c:v>
                </c:pt>
                <c:pt idx="812">
                  <c:v>133.56</c:v>
                </c:pt>
                <c:pt idx="813">
                  <c:v>140.71</c:v>
                </c:pt>
                <c:pt idx="814">
                  <c:v>142.56</c:v>
                </c:pt>
                <c:pt idx="815">
                  <c:v>151.37</c:v>
                </c:pt>
                <c:pt idx="816">
                  <c:v>148.16999999999999</c:v>
                </c:pt>
                <c:pt idx="817">
                  <c:v>160.08000000000001</c:v>
                </c:pt>
                <c:pt idx="818">
                  <c:v>150</c:v>
                </c:pt>
                <c:pt idx="819">
                  <c:v>139.33000000000001</c:v>
                </c:pt>
                <c:pt idx="820">
                  <c:v>136.88</c:v>
                </c:pt>
                <c:pt idx="821">
                  <c:v>135.58000000000001</c:v>
                </c:pt>
                <c:pt idx="822">
                  <c:v>132.91</c:v>
                </c:pt>
                <c:pt idx="823">
                  <c:v>126.04</c:v>
                </c:pt>
                <c:pt idx="824">
                  <c:v>128</c:v>
                </c:pt>
                <c:pt idx="825">
                  <c:v>122.55</c:v>
                </c:pt>
                <c:pt idx="826">
                  <c:v>124.89</c:v>
                </c:pt>
                <c:pt idx="827">
                  <c:v>125.51</c:v>
                </c:pt>
                <c:pt idx="828">
                  <c:v>139.11000000000001</c:v>
                </c:pt>
                <c:pt idx="829">
                  <c:v>141.76</c:v>
                </c:pt>
                <c:pt idx="830">
                  <c:v>143.94</c:v>
                </c:pt>
                <c:pt idx="831">
                  <c:v>143.44999999999999</c:v>
                </c:pt>
                <c:pt idx="832">
                  <c:v>141.22999999999999</c:v>
                </c:pt>
                <c:pt idx="833">
                  <c:v>145.5</c:v>
                </c:pt>
                <c:pt idx="834">
                  <c:v>139.69</c:v>
                </c:pt>
                <c:pt idx="835">
                  <c:v>139</c:v>
                </c:pt>
                <c:pt idx="836">
                  <c:v>140.36000000000001</c:v>
                </c:pt>
                <c:pt idx="837">
                  <c:v>143.6</c:v>
                </c:pt>
                <c:pt idx="838">
                  <c:v>150.54</c:v>
                </c:pt>
                <c:pt idx="839">
                  <c:v>142.13999999999999</c:v>
                </c:pt>
                <c:pt idx="840">
                  <c:v>148.13999999999999</c:v>
                </c:pt>
                <c:pt idx="841">
                  <c:v>147.93</c:v>
                </c:pt>
                <c:pt idx="842">
                  <c:v>147.82</c:v>
                </c:pt>
                <c:pt idx="843">
                  <c:v>150.94</c:v>
                </c:pt>
                <c:pt idx="844">
                  <c:v>149.52000000000001</c:v>
                </c:pt>
                <c:pt idx="845">
                  <c:v>152.32</c:v>
                </c:pt>
                <c:pt idx="846">
                  <c:v>150.01</c:v>
                </c:pt>
                <c:pt idx="847">
                  <c:v>140.77000000000001</c:v>
                </c:pt>
                <c:pt idx="848">
                  <c:v>140.94</c:v>
                </c:pt>
                <c:pt idx="849">
                  <c:v>140.87</c:v>
                </c:pt>
                <c:pt idx="850">
                  <c:v>137.08000000000001</c:v>
                </c:pt>
                <c:pt idx="851">
                  <c:v>130.08000000000001</c:v>
                </c:pt>
                <c:pt idx="852">
                  <c:v>128.47</c:v>
                </c:pt>
                <c:pt idx="853">
                  <c:v>128.09</c:v>
                </c:pt>
                <c:pt idx="854">
                  <c:v>126.88</c:v>
                </c:pt>
                <c:pt idx="855">
                  <c:v>137.07</c:v>
                </c:pt>
                <c:pt idx="856">
                  <c:v>125.56</c:v>
                </c:pt>
                <c:pt idx="857">
                  <c:v>139.13</c:v>
                </c:pt>
                <c:pt idx="858">
                  <c:v>142.32</c:v>
                </c:pt>
                <c:pt idx="859">
                  <c:v>150.87</c:v>
                </c:pt>
                <c:pt idx="860">
                  <c:v>156.19</c:v>
                </c:pt>
                <c:pt idx="861">
                  <c:v>147.76</c:v>
                </c:pt>
                <c:pt idx="862">
                  <c:v>142.54</c:v>
                </c:pt>
                <c:pt idx="863">
                  <c:v>131.66</c:v>
                </c:pt>
                <c:pt idx="864">
                  <c:v>134.86000000000001</c:v>
                </c:pt>
                <c:pt idx="865">
                  <c:v>132.66999999999999</c:v>
                </c:pt>
                <c:pt idx="866">
                  <c:v>132.13999999999999</c:v>
                </c:pt>
                <c:pt idx="867">
                  <c:v>125.73</c:v>
                </c:pt>
                <c:pt idx="868">
                  <c:v>126.37</c:v>
                </c:pt>
                <c:pt idx="869">
                  <c:v>116.19</c:v>
                </c:pt>
                <c:pt idx="870">
                  <c:v>125.5</c:v>
                </c:pt>
                <c:pt idx="871">
                  <c:v>131.03</c:v>
                </c:pt>
                <c:pt idx="872">
                  <c:v>121.65</c:v>
                </c:pt>
                <c:pt idx="873">
                  <c:v>134.93</c:v>
                </c:pt>
                <c:pt idx="874">
                  <c:v>127.61</c:v>
                </c:pt>
                <c:pt idx="875">
                  <c:v>124.01</c:v>
                </c:pt>
                <c:pt idx="876">
                  <c:v>117.89</c:v>
                </c:pt>
                <c:pt idx="877">
                  <c:v>126.46</c:v>
                </c:pt>
                <c:pt idx="878">
                  <c:v>129.31</c:v>
                </c:pt>
                <c:pt idx="879">
                  <c:v>128.37</c:v>
                </c:pt>
                <c:pt idx="880">
                  <c:v>137.94</c:v>
                </c:pt>
                <c:pt idx="881">
                  <c:v>144.76</c:v>
                </c:pt>
                <c:pt idx="882">
                  <c:v>138.32</c:v>
                </c:pt>
                <c:pt idx="883">
                  <c:v>150.4</c:v>
                </c:pt>
                <c:pt idx="884">
                  <c:v>147.69999999999999</c:v>
                </c:pt>
                <c:pt idx="885">
                  <c:v>155.75</c:v>
                </c:pt>
                <c:pt idx="886">
                  <c:v>161</c:v>
                </c:pt>
                <c:pt idx="887">
                  <c:v>147.63999999999999</c:v>
                </c:pt>
                <c:pt idx="888">
                  <c:v>146.11000000000001</c:v>
                </c:pt>
                <c:pt idx="889">
                  <c:v>144.52000000000001</c:v>
                </c:pt>
                <c:pt idx="890">
                  <c:v>137.26</c:v>
                </c:pt>
                <c:pt idx="891">
                  <c:v>158.02000000000001</c:v>
                </c:pt>
                <c:pt idx="892">
                  <c:v>169.65</c:v>
                </c:pt>
                <c:pt idx="893">
                  <c:v>193.5</c:v>
                </c:pt>
                <c:pt idx="894">
                  <c:v>179.07</c:v>
                </c:pt>
                <c:pt idx="895">
                  <c:v>183.21</c:v>
                </c:pt>
                <c:pt idx="896">
                  <c:v>188.8</c:v>
                </c:pt>
                <c:pt idx="897">
                  <c:v>185.67</c:v>
                </c:pt>
                <c:pt idx="898">
                  <c:v>189.04</c:v>
                </c:pt>
                <c:pt idx="899">
                  <c:v>203.4</c:v>
                </c:pt>
                <c:pt idx="900">
                  <c:v>190.49</c:v>
                </c:pt>
                <c:pt idx="901">
                  <c:v>193.28</c:v>
                </c:pt>
                <c:pt idx="902">
                  <c:v>187.66</c:v>
                </c:pt>
                <c:pt idx="903">
                  <c:v>193.54</c:v>
                </c:pt>
                <c:pt idx="904">
                  <c:v>193.13</c:v>
                </c:pt>
                <c:pt idx="905">
                  <c:v>190.31</c:v>
                </c:pt>
                <c:pt idx="906">
                  <c:v>200.38</c:v>
                </c:pt>
                <c:pt idx="907">
                  <c:v>207.49</c:v>
                </c:pt>
                <c:pt idx="908">
                  <c:v>201.02</c:v>
                </c:pt>
                <c:pt idx="909">
                  <c:v>197.15</c:v>
                </c:pt>
                <c:pt idx="910">
                  <c:v>201.02</c:v>
                </c:pt>
                <c:pt idx="911">
                  <c:v>203.72</c:v>
                </c:pt>
                <c:pt idx="912">
                  <c:v>205.06</c:v>
                </c:pt>
                <c:pt idx="913">
                  <c:v>212.94</c:v>
                </c:pt>
                <c:pt idx="914">
                  <c:v>211.01</c:v>
                </c:pt>
                <c:pt idx="915">
                  <c:v>207.67</c:v>
                </c:pt>
              </c:numCache>
            </c:numRef>
          </c:val>
          <c:smooth val="0"/>
          <c:extLst>
            <c:ext xmlns:c16="http://schemas.microsoft.com/office/drawing/2014/chart" uri="{C3380CC4-5D6E-409C-BE32-E72D297353CC}">
              <c16:uniqueId val="{00000000-553A-4F69-8909-63EFD58FE9EC}"/>
            </c:ext>
          </c:extLst>
        </c:ser>
        <c:dLbls>
          <c:showLegendKey val="0"/>
          <c:showVal val="0"/>
          <c:showCatName val="0"/>
          <c:showSerName val="0"/>
          <c:showPercent val="0"/>
          <c:showBubbleSize val="0"/>
        </c:dLbls>
        <c:smooth val="0"/>
        <c:axId val="514605336"/>
        <c:axId val="514608288"/>
      </c:lineChart>
      <c:dateAx>
        <c:axId val="514605336"/>
        <c:scaling>
          <c:orientation val="minMax"/>
        </c:scaling>
        <c:delete val="0"/>
        <c:axPos val="b"/>
        <c:numFmt formatCode="dd\ mmm\ 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4608288"/>
        <c:crosses val="autoZero"/>
        <c:auto val="1"/>
        <c:lblOffset val="100"/>
        <c:baseTimeUnit val="days"/>
      </c:dateAx>
      <c:valAx>
        <c:axId val="514608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4605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2742487865276877E-2"/>
          <c:y val="0.11158573928258968"/>
          <c:w val="0.90670197513871897"/>
          <c:h val="0.75246142143802652"/>
        </c:manualLayout>
      </c:layout>
      <c:lineChart>
        <c:grouping val="standard"/>
        <c:varyColors val="0"/>
        <c:ser>
          <c:idx val="0"/>
          <c:order val="0"/>
          <c:tx>
            <c:strRef>
              <c:f>'IMO2050'!$B$7</c:f>
              <c:strCache>
                <c:ptCount val="1"/>
                <c:pt idx="0">
                  <c:v>IMO Strategy on Reduction of GHG Emissions </c:v>
                </c:pt>
              </c:strCache>
            </c:strRef>
          </c:tx>
          <c:spPr>
            <a:ln w="28575">
              <a:solidFill>
                <a:srgbClr val="44546A"/>
              </a:solidFill>
            </a:ln>
          </c:spPr>
          <c:marker>
            <c:symbol val="none"/>
          </c:marker>
          <c:cat>
            <c:strRef>
              <c:f>'IMO2050'!$C$3:$H$3</c:f>
              <c:strCache>
                <c:ptCount val="6"/>
                <c:pt idx="0">
                  <c:v>2008</c:v>
                </c:pt>
                <c:pt idx="1">
                  <c:v>2020</c:v>
                </c:pt>
                <c:pt idx="2">
                  <c:v>2030</c:v>
                </c:pt>
                <c:pt idx="3">
                  <c:v>2040</c:v>
                </c:pt>
                <c:pt idx="4">
                  <c:v>2050</c:v>
                </c:pt>
                <c:pt idx="5">
                  <c:v>By 2100</c:v>
                </c:pt>
              </c:strCache>
            </c:strRef>
          </c:cat>
          <c:val>
            <c:numRef>
              <c:f>'IMO2050'!$C$7:$H$7</c:f>
              <c:numCache>
                <c:formatCode>General</c:formatCode>
                <c:ptCount val="6"/>
                <c:pt idx="0">
                  <c:v>100</c:v>
                </c:pt>
                <c:pt idx="1">
                  <c:v>80</c:v>
                </c:pt>
                <c:pt idx="2">
                  <c:v>80</c:v>
                </c:pt>
                <c:pt idx="3">
                  <c:v>72.5</c:v>
                </c:pt>
                <c:pt idx="4">
                  <c:v>50</c:v>
                </c:pt>
                <c:pt idx="5">
                  <c:v>0</c:v>
                </c:pt>
              </c:numCache>
            </c:numRef>
          </c:val>
          <c:smooth val="0"/>
          <c:extLst>
            <c:ext xmlns:c16="http://schemas.microsoft.com/office/drawing/2014/chart" uri="{C3380CC4-5D6E-409C-BE32-E72D297353CC}">
              <c16:uniqueId val="{00000000-D111-478C-A5D8-43BC74D9E705}"/>
            </c:ext>
          </c:extLst>
        </c:ser>
        <c:ser>
          <c:idx val="1"/>
          <c:order val="1"/>
          <c:tx>
            <c:strRef>
              <c:f>'IMO2050'!$B$4</c:f>
              <c:strCache>
                <c:ptCount val="1"/>
                <c:pt idx="0">
                  <c:v>No change forecast</c:v>
                </c:pt>
              </c:strCache>
            </c:strRef>
          </c:tx>
          <c:spPr>
            <a:ln w="28575">
              <a:solidFill>
                <a:sysClr val="window" lastClr="FFFFFF">
                  <a:lumMod val="50000"/>
                </a:sysClr>
              </a:solidFill>
              <a:prstDash val="solid"/>
            </a:ln>
          </c:spPr>
          <c:marker>
            <c:symbol val="none"/>
          </c:marker>
          <c:cat>
            <c:strRef>
              <c:f>'IMO2050'!$C$3:$H$3</c:f>
              <c:strCache>
                <c:ptCount val="6"/>
                <c:pt idx="0">
                  <c:v>2008</c:v>
                </c:pt>
                <c:pt idx="1">
                  <c:v>2020</c:v>
                </c:pt>
                <c:pt idx="2">
                  <c:v>2030</c:v>
                </c:pt>
                <c:pt idx="3">
                  <c:v>2040</c:v>
                </c:pt>
                <c:pt idx="4">
                  <c:v>2050</c:v>
                </c:pt>
                <c:pt idx="5">
                  <c:v>By 2100</c:v>
                </c:pt>
              </c:strCache>
            </c:strRef>
          </c:cat>
          <c:val>
            <c:numRef>
              <c:f>'IMO2050'!$C$4:$H$4</c:f>
              <c:numCache>
                <c:formatCode>General</c:formatCode>
                <c:ptCount val="6"/>
                <c:pt idx="0">
                  <c:v>99</c:v>
                </c:pt>
                <c:pt idx="1">
                  <c:v>92</c:v>
                </c:pt>
                <c:pt idx="2">
                  <c:v>115</c:v>
                </c:pt>
                <c:pt idx="3">
                  <c:v>138</c:v>
                </c:pt>
                <c:pt idx="4">
                  <c:v>161</c:v>
                </c:pt>
              </c:numCache>
            </c:numRef>
          </c:val>
          <c:smooth val="0"/>
          <c:extLst>
            <c:ext xmlns:c16="http://schemas.microsoft.com/office/drawing/2014/chart" uri="{C3380CC4-5D6E-409C-BE32-E72D297353CC}">
              <c16:uniqueId val="{00000001-D111-478C-A5D8-43BC74D9E705}"/>
            </c:ext>
          </c:extLst>
        </c:ser>
        <c:ser>
          <c:idx val="2"/>
          <c:order val="2"/>
          <c:tx>
            <c:strRef>
              <c:f>'IMO2050'!$B$11</c:f>
              <c:strCache>
                <c:ptCount val="1"/>
                <c:pt idx="0">
                  <c:v>2008 Levels</c:v>
                </c:pt>
              </c:strCache>
            </c:strRef>
          </c:tx>
          <c:spPr>
            <a:ln>
              <a:solidFill>
                <a:srgbClr val="C00000"/>
              </a:solidFill>
              <a:prstDash val="sysDash"/>
            </a:ln>
          </c:spPr>
          <c:marker>
            <c:symbol val="none"/>
          </c:marker>
          <c:val>
            <c:numRef>
              <c:f>'IMO2050'!$C$11:$G$11</c:f>
              <c:numCache>
                <c:formatCode>General</c:formatCode>
                <c:ptCount val="5"/>
              </c:numCache>
            </c:numRef>
          </c:val>
          <c:smooth val="0"/>
          <c:extLst>
            <c:ext xmlns:c16="http://schemas.microsoft.com/office/drawing/2014/chart" uri="{C3380CC4-5D6E-409C-BE32-E72D297353CC}">
              <c16:uniqueId val="{00000002-D111-478C-A5D8-43BC74D9E705}"/>
            </c:ext>
          </c:extLst>
        </c:ser>
        <c:dLbls>
          <c:showLegendKey val="0"/>
          <c:showVal val="0"/>
          <c:showCatName val="0"/>
          <c:showSerName val="0"/>
          <c:showPercent val="0"/>
          <c:showBubbleSize val="0"/>
        </c:dLbls>
        <c:smooth val="0"/>
        <c:axId val="195595264"/>
        <c:axId val="195605632"/>
      </c:lineChart>
      <c:catAx>
        <c:axId val="195595264"/>
        <c:scaling>
          <c:orientation val="minMax"/>
        </c:scaling>
        <c:delete val="0"/>
        <c:axPos val="b"/>
        <c:numFmt formatCode="General" sourceLinked="1"/>
        <c:majorTickMark val="out"/>
        <c:minorTickMark val="none"/>
        <c:tickLblPos val="nextTo"/>
        <c:spPr>
          <a:ln w="19050">
            <a:solidFill>
              <a:srgbClr val="000000"/>
            </a:solidFill>
          </a:ln>
        </c:spPr>
        <c:crossAx val="195605632"/>
        <c:crosses val="autoZero"/>
        <c:auto val="1"/>
        <c:lblAlgn val="ctr"/>
        <c:lblOffset val="100"/>
        <c:noMultiLvlLbl val="0"/>
      </c:catAx>
      <c:valAx>
        <c:axId val="195605632"/>
        <c:scaling>
          <c:orientation val="minMax"/>
        </c:scaling>
        <c:delete val="1"/>
        <c:axPos val="l"/>
        <c:majorGridlines>
          <c:spPr>
            <a:ln>
              <a:solidFill>
                <a:sysClr val="window" lastClr="FFFFFF">
                  <a:lumMod val="95000"/>
                </a:sysClr>
              </a:solidFill>
            </a:ln>
          </c:spPr>
        </c:majorGridlines>
        <c:title>
          <c:tx>
            <c:rich>
              <a:bodyPr/>
              <a:lstStyle/>
              <a:p>
                <a:pPr>
                  <a:defRPr/>
                </a:pPr>
                <a:r>
                  <a:rPr lang="en-GB"/>
                  <a:t>GHG Emissions</a:t>
                </a:r>
              </a:p>
            </c:rich>
          </c:tx>
          <c:layout>
            <c:manualLayout>
              <c:xMode val="edge"/>
              <c:yMode val="edge"/>
              <c:x val="2.3726843101186168E-2"/>
              <c:y val="0.33117049739132026"/>
            </c:manualLayout>
          </c:layout>
          <c:overlay val="0"/>
        </c:title>
        <c:numFmt formatCode="#,##0" sourceLinked="0"/>
        <c:majorTickMark val="out"/>
        <c:minorTickMark val="none"/>
        <c:tickLblPos val="nextTo"/>
        <c:crossAx val="195595264"/>
        <c:crosses val="autoZero"/>
        <c:crossBetween val="between"/>
        <c:majorUnit val="50"/>
      </c:valAx>
    </c:plotArea>
    <c:legend>
      <c:legendPos val="r"/>
      <c:layout>
        <c:manualLayout>
          <c:xMode val="edge"/>
          <c:yMode val="edge"/>
          <c:x val="5.9880106860817545E-2"/>
          <c:y val="0.68839787316399792"/>
          <c:w val="0.47884932710104466"/>
          <c:h val="0.15451433220769456"/>
        </c:manualLayout>
      </c:layout>
      <c:overlay val="0"/>
    </c:legend>
    <c:plotVisOnly val="1"/>
    <c:dispBlanksAs val="gap"/>
    <c:showDLblsOverMax val="0"/>
  </c:chart>
  <c:spPr>
    <a:ln>
      <a:noFill/>
    </a:ln>
  </c:spPr>
  <c:txPr>
    <a:bodyPr/>
    <a:lstStyle/>
    <a:p>
      <a:pPr>
        <a:defRPr sz="1100">
          <a:latin typeface="Segoe UI" panose="020B0502040204020203" pitchFamily="34" charset="0"/>
          <a:ea typeface="Segoe UI" panose="020B0502040204020203" pitchFamily="34" charset="0"/>
          <a:cs typeface="Segoe UI" panose="020B0502040204020203" pitchFamily="34" charset="0"/>
        </a:defRPr>
      </a:pPr>
      <a:endParaRPr lang="en-US"/>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0.21905</cdr:x>
      <cdr:y>0.96608</cdr:y>
    </cdr:from>
    <cdr:to>
      <cdr:x>0.96673</cdr:x>
      <cdr:y>1</cdr:y>
    </cdr:to>
    <cdr:sp macro="" textlink="">
      <cdr:nvSpPr>
        <cdr:cNvPr id="2" name="TextBox 1"/>
        <cdr:cNvSpPr txBox="1"/>
      </cdr:nvSpPr>
      <cdr:spPr>
        <a:xfrm xmlns:a="http://schemas.openxmlformats.org/drawingml/2006/main">
          <a:off x="1752600" y="3533535"/>
          <a:ext cx="5982188" cy="124065"/>
        </a:xfrm>
        <a:prstGeom xmlns:a="http://schemas.openxmlformats.org/drawingml/2006/main" prst="rect">
          <a:avLst/>
        </a:prstGeom>
      </cdr:spPr>
      <cdr:txBody>
        <a:bodyPr xmlns:a="http://schemas.openxmlformats.org/drawingml/2006/main" vertOverflow="clip" wrap="square" lIns="0" tIns="0" rIns="72000" bIns="0" rtlCol="0"/>
        <a:lstStyle xmlns:a="http://schemas.openxmlformats.org/drawingml/2006/main"/>
        <a:p xmlns:a="http://schemas.openxmlformats.org/drawingml/2006/main">
          <a:pPr algn="r"/>
          <a:r>
            <a:rPr lang="en-GB" sz="800" i="1" dirty="0">
              <a:latin typeface="Segoe UI" panose="020B0502040204020203" pitchFamily="34" charset="0"/>
              <a:ea typeface="Segoe UI" panose="020B0502040204020203" pitchFamily="34" charset="0"/>
              <a:cs typeface="Segoe UI" panose="020B0502040204020203" pitchFamily="34" charset="0"/>
            </a:rPr>
            <a:t>Source: IMO</a:t>
          </a:r>
          <a:r>
            <a:rPr lang="en-GB" sz="800" i="1" baseline="0" dirty="0">
              <a:latin typeface="Segoe UI" panose="020B0502040204020203" pitchFamily="34" charset="0"/>
              <a:ea typeface="Segoe UI" panose="020B0502040204020203" pitchFamily="34" charset="0"/>
              <a:cs typeface="Segoe UI" panose="020B0502040204020203" pitchFamily="34" charset="0"/>
            </a:rPr>
            <a:t>, Argus Consulting</a:t>
          </a:r>
          <a:endParaRPr lang="en-GB" sz="800" i="1" dirty="0">
            <a:latin typeface="Segoe UI" panose="020B0502040204020203" pitchFamily="34" charset="0"/>
            <a:ea typeface="Segoe UI" panose="020B0502040204020203" pitchFamily="34" charset="0"/>
            <a:cs typeface="Segoe UI" panose="020B0502040204020203" pitchFamily="34" charset="0"/>
          </a:endParaRPr>
        </a:p>
      </cdr:txBody>
    </cdr:sp>
  </cdr:relSizeAnchor>
  <cdr:relSizeAnchor xmlns:cdr="http://schemas.openxmlformats.org/drawingml/2006/chartDrawing">
    <cdr:from>
      <cdr:x>0.06728</cdr:x>
      <cdr:y>0.6726</cdr:y>
    </cdr:from>
    <cdr:to>
      <cdr:x>0.97416</cdr:x>
      <cdr:y>0.6726</cdr:y>
    </cdr:to>
    <cdr:cxnSp macro="">
      <cdr:nvCxnSpPr>
        <cdr:cNvPr id="4" name="Straight Connector 3">
          <a:extLst xmlns:a="http://schemas.openxmlformats.org/drawingml/2006/main">
            <a:ext uri="{FF2B5EF4-FFF2-40B4-BE49-F238E27FC236}">
              <a16:creationId xmlns:a16="http://schemas.microsoft.com/office/drawing/2014/main" id="{594DBC1B-7EBB-4E38-9538-1FBE030C04EA}"/>
            </a:ext>
          </a:extLst>
        </cdr:cNvPr>
        <cdr:cNvCxnSpPr/>
      </cdr:nvCxnSpPr>
      <cdr:spPr>
        <a:xfrm xmlns:a="http://schemas.openxmlformats.org/drawingml/2006/main">
          <a:off x="765255" y="3237205"/>
          <a:ext cx="10315626" cy="0"/>
        </a:xfrm>
        <a:prstGeom xmlns:a="http://schemas.openxmlformats.org/drawingml/2006/main" prst="line">
          <a:avLst/>
        </a:prstGeom>
        <a:ln xmlns:a="http://schemas.openxmlformats.org/drawingml/2006/main" w="28575">
          <a:solidFill>
            <a:srgbClr val="92D05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0.06728</cdr:x>
      <cdr:y>0.48479</cdr:y>
    </cdr:from>
    <cdr:to>
      <cdr:x>0.9732</cdr:x>
      <cdr:y>0.48479</cdr:y>
    </cdr:to>
    <cdr:cxnSp macro="">
      <cdr:nvCxnSpPr>
        <cdr:cNvPr id="5" name="Straight Connector 4">
          <a:extLst xmlns:a="http://schemas.openxmlformats.org/drawingml/2006/main">
            <a:ext uri="{FF2B5EF4-FFF2-40B4-BE49-F238E27FC236}">
              <a16:creationId xmlns:a16="http://schemas.microsoft.com/office/drawing/2014/main" id="{6D193A7C-DC7D-4131-98D6-9AA0AEF073E5}"/>
            </a:ext>
          </a:extLst>
        </cdr:cNvPr>
        <cdr:cNvCxnSpPr/>
      </cdr:nvCxnSpPr>
      <cdr:spPr>
        <a:xfrm xmlns:a="http://schemas.openxmlformats.org/drawingml/2006/main">
          <a:off x="765255" y="2333281"/>
          <a:ext cx="10304741" cy="0"/>
        </a:xfrm>
        <a:prstGeom xmlns:a="http://schemas.openxmlformats.org/drawingml/2006/main" prst="line">
          <a:avLst/>
        </a:prstGeom>
        <a:ln xmlns:a="http://schemas.openxmlformats.org/drawingml/2006/main" w="28575">
          <a:solidFill>
            <a:srgbClr val="C0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0.32818</cdr:x>
      <cdr:y>0.06931</cdr:y>
    </cdr:from>
    <cdr:to>
      <cdr:x>0.56743</cdr:x>
      <cdr:y>0.3125</cdr:y>
    </cdr:to>
    <cdr:sp macro="" textlink="">
      <cdr:nvSpPr>
        <cdr:cNvPr id="7" name="Rectangle 6">
          <a:extLst xmlns:a="http://schemas.openxmlformats.org/drawingml/2006/main">
            <a:ext uri="{FF2B5EF4-FFF2-40B4-BE49-F238E27FC236}">
              <a16:creationId xmlns:a16="http://schemas.microsoft.com/office/drawing/2014/main" id="{69177634-B182-4CE3-8A62-EEE6513884C4}"/>
            </a:ext>
          </a:extLst>
        </cdr:cNvPr>
        <cdr:cNvSpPr/>
      </cdr:nvSpPr>
      <cdr:spPr>
        <a:xfrm xmlns:a="http://schemas.openxmlformats.org/drawingml/2006/main">
          <a:off x="2625768" y="253508"/>
          <a:ext cx="1914239" cy="889492"/>
        </a:xfrm>
        <a:prstGeom xmlns:a="http://schemas.openxmlformats.org/drawingml/2006/main" prst="rect">
          <a:avLst/>
        </a:prstGeom>
        <a:solidFill xmlns:a="http://schemas.openxmlformats.org/drawingml/2006/main">
          <a:schemeClr val="bg1"/>
        </a:solidFill>
        <a:ln xmlns:a="http://schemas.openxmlformats.org/drawingml/2006/main" w="28575"/>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1200" dirty="0">
              <a:solidFill>
                <a:schemeClr val="tx2"/>
              </a:solidFill>
            </a:rPr>
            <a:t>IMO 2030: Reduction in average carbon intensity (CO2 per </a:t>
          </a:r>
          <a:r>
            <a:rPr lang="en-US" sz="1200" dirty="0" err="1">
              <a:solidFill>
                <a:schemeClr val="tx2"/>
              </a:solidFill>
            </a:rPr>
            <a:t>tonne</a:t>
          </a:r>
          <a:r>
            <a:rPr lang="en-US" sz="1200" dirty="0">
              <a:solidFill>
                <a:schemeClr val="tx2"/>
              </a:solidFill>
            </a:rPr>
            <a:t>-mile) of at least 40% by 2030</a:t>
          </a:r>
        </a:p>
      </cdr:txBody>
    </cdr:sp>
  </cdr:relSizeAnchor>
  <cdr:relSizeAnchor xmlns:cdr="http://schemas.openxmlformats.org/drawingml/2006/chartDrawing">
    <cdr:from>
      <cdr:x>0.72534</cdr:x>
      <cdr:y>0.05438</cdr:y>
    </cdr:from>
    <cdr:to>
      <cdr:x>0.99139</cdr:x>
      <cdr:y>0.22917</cdr:y>
    </cdr:to>
    <cdr:sp macro="" textlink="">
      <cdr:nvSpPr>
        <cdr:cNvPr id="8" name="Rectangle 7">
          <a:extLst xmlns:a="http://schemas.openxmlformats.org/drawingml/2006/main">
            <a:ext uri="{FF2B5EF4-FFF2-40B4-BE49-F238E27FC236}">
              <a16:creationId xmlns:a16="http://schemas.microsoft.com/office/drawing/2014/main" id="{FAC76466-7A78-43CA-8FD1-A2665FF7E352}"/>
            </a:ext>
          </a:extLst>
        </cdr:cNvPr>
        <cdr:cNvSpPr/>
      </cdr:nvSpPr>
      <cdr:spPr>
        <a:xfrm xmlns:a="http://schemas.openxmlformats.org/drawingml/2006/main">
          <a:off x="5803445" y="198899"/>
          <a:ext cx="2128666" cy="639301"/>
        </a:xfrm>
        <a:prstGeom xmlns:a="http://schemas.openxmlformats.org/drawingml/2006/main" prst="rect">
          <a:avLst/>
        </a:prstGeom>
        <a:solidFill xmlns:a="http://schemas.openxmlformats.org/drawingml/2006/main">
          <a:schemeClr val="bg1"/>
        </a:solidFill>
        <a:ln xmlns:a="http://schemas.openxmlformats.org/drawingml/2006/main" w="28575"/>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200" dirty="0">
              <a:solidFill>
                <a:schemeClr val="tx2"/>
              </a:solidFill>
            </a:rPr>
            <a:t>IMO 2050: at least 50% reduction of GHG emissions from shipping by 2050</a:t>
          </a:r>
        </a:p>
      </cdr:txBody>
    </cdr:sp>
  </cdr:relSizeAnchor>
  <cdr:relSizeAnchor xmlns:cdr="http://schemas.openxmlformats.org/drawingml/2006/chartDrawing">
    <cdr:from>
      <cdr:x>0.74354</cdr:x>
      <cdr:y>0.22917</cdr:y>
    </cdr:from>
    <cdr:to>
      <cdr:x>0.85714</cdr:x>
      <cdr:y>0.62</cdr:y>
    </cdr:to>
    <cdr:cxnSp macro="">
      <cdr:nvCxnSpPr>
        <cdr:cNvPr id="9" name="Straight Arrow Connector 8">
          <a:extLst xmlns:a="http://schemas.openxmlformats.org/drawingml/2006/main">
            <a:ext uri="{FF2B5EF4-FFF2-40B4-BE49-F238E27FC236}">
              <a16:creationId xmlns:a16="http://schemas.microsoft.com/office/drawing/2014/main" id="{639A3B32-0237-4B17-8190-65D0C793248D}"/>
            </a:ext>
          </a:extLst>
        </cdr:cNvPr>
        <cdr:cNvCxnSpPr/>
      </cdr:nvCxnSpPr>
      <cdr:spPr>
        <a:xfrm xmlns:a="http://schemas.openxmlformats.org/drawingml/2006/main" flipH="1">
          <a:off x="5949042" y="873125"/>
          <a:ext cx="908958" cy="1489075"/>
        </a:xfrm>
        <a:prstGeom xmlns:a="http://schemas.openxmlformats.org/drawingml/2006/main" prst="straightConnector1">
          <a:avLst/>
        </a:prstGeom>
        <a:ln xmlns:a="http://schemas.openxmlformats.org/drawingml/2006/main" w="28575">
          <a:solidFill>
            <a:schemeClr val="tx2"/>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GB" dirty="0">
              <a:latin typeface="Trebuchet MS" pitchFamily="34" charset="0"/>
            </a:endParaRPr>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9E986DC4-CDF0-42A3-B03A-0AC53AD53095}" type="datetimeFigureOut">
              <a:rPr lang="en-GB" smtClean="0">
                <a:latin typeface="Trebuchet MS" pitchFamily="34" charset="0"/>
              </a:rPr>
              <a:t>27/05/2022</a:t>
            </a:fld>
            <a:endParaRPr lang="en-GB" dirty="0">
              <a:latin typeface="Trebuchet MS" pitchFamily="34" charset="0"/>
            </a:endParaRPr>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GB" dirty="0">
              <a:latin typeface="Verdana" panose="020B0604030504040204" pitchFamily="34" charset="0"/>
            </a:endParaRPr>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CBD7862-6B60-4C57-B453-3D41B8F07E76}" type="slidenum">
              <a:rPr lang="en-GB" smtClean="0">
                <a:latin typeface="Verdana" panose="020B0604030504040204" pitchFamily="34" charset="0"/>
              </a:rPr>
              <a:t>‹#›</a:t>
            </a:fld>
            <a:endParaRPr lang="en-GB" dirty="0">
              <a:latin typeface="Verdana" panose="020B0604030504040204" pitchFamily="34" charset="0"/>
            </a:endParaRPr>
          </a:p>
        </p:txBody>
      </p:sp>
    </p:spTree>
    <p:extLst>
      <p:ext uri="{BB962C8B-B14F-4D97-AF65-F5344CB8AC3E}">
        <p14:creationId xmlns:p14="http://schemas.microsoft.com/office/powerpoint/2010/main" val="6525221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atin typeface="Verdana" panose="020B0604030504040204" pitchFamily="34" charset="0"/>
              </a:defRPr>
            </a:lvl1pPr>
          </a:lstStyle>
          <a:p>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atin typeface="Verdana" panose="020B0604030504040204" pitchFamily="34" charset="0"/>
              </a:defRPr>
            </a:lvl1pPr>
          </a:lstStyle>
          <a:p>
            <a:fld id="{35F996B1-E8CF-4B3F-9431-D4B8BEE3A7FB}" type="datetimeFigureOut">
              <a:rPr lang="en-US" smtClean="0"/>
              <a:pPr/>
              <a:t>5/27/2022</a:t>
            </a:fld>
            <a:endParaRPr lang="en-US" dirty="0"/>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atin typeface="Verdana" panose="020B0604030504040204" pitchFamily="34" charset="0"/>
              </a:defRPr>
            </a:lvl1pPr>
          </a:lstStyle>
          <a:p>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atin typeface="Verdana" panose="020B0604030504040204" pitchFamily="34" charset="0"/>
              </a:defRPr>
            </a:lvl1pPr>
          </a:lstStyle>
          <a:p>
            <a:fld id="{9D88D179-62F5-4C45-A7E8-4C455F85FFEE}" type="slidenum">
              <a:rPr lang="en-US" smtClean="0"/>
              <a:pPr/>
              <a:t>‹#›</a:t>
            </a:fld>
            <a:endParaRPr lang="en-US" dirty="0"/>
          </a:p>
        </p:txBody>
      </p:sp>
    </p:spTree>
    <p:extLst>
      <p:ext uri="{BB962C8B-B14F-4D97-AF65-F5344CB8AC3E}">
        <p14:creationId xmlns:p14="http://schemas.microsoft.com/office/powerpoint/2010/main" val="2719504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anose="020B0604030504040204" pitchFamily="34" charset="0"/>
        <a:ea typeface="+mn-ea"/>
        <a:cs typeface="+mn-cs"/>
      </a:defRPr>
    </a:lvl1pPr>
    <a:lvl2pPr marL="457200" algn="l" defTabSz="914400" rtl="0" eaLnBrk="1" latinLnBrk="0" hangingPunct="1">
      <a:defRPr sz="1200" kern="1200">
        <a:solidFill>
          <a:schemeClr val="tx1"/>
        </a:solidFill>
        <a:latin typeface="Verdana" panose="020B0604030504040204" pitchFamily="34" charset="0"/>
        <a:ea typeface="+mn-ea"/>
        <a:cs typeface="+mn-cs"/>
      </a:defRPr>
    </a:lvl2pPr>
    <a:lvl3pPr marL="914400" algn="l" defTabSz="914400" rtl="0" eaLnBrk="1" latinLnBrk="0" hangingPunct="1">
      <a:defRPr sz="1200" kern="1200">
        <a:solidFill>
          <a:schemeClr val="tx1"/>
        </a:solidFill>
        <a:latin typeface="Verdana" panose="020B0604030504040204" pitchFamily="34" charset="0"/>
        <a:ea typeface="+mn-ea"/>
        <a:cs typeface="+mn-cs"/>
      </a:defRPr>
    </a:lvl3pPr>
    <a:lvl4pPr marL="1371600" algn="l" defTabSz="914400" rtl="0" eaLnBrk="1" latinLnBrk="0" hangingPunct="1">
      <a:defRPr sz="1200" kern="1200">
        <a:solidFill>
          <a:schemeClr val="tx1"/>
        </a:solidFill>
        <a:latin typeface="Verdana" panose="020B0604030504040204" pitchFamily="34" charset="0"/>
        <a:ea typeface="+mn-ea"/>
        <a:cs typeface="+mn-cs"/>
      </a:defRPr>
    </a:lvl4pPr>
    <a:lvl5pPr marL="1828800" algn="l" defTabSz="914400" rtl="0" eaLnBrk="1" latinLnBrk="0" hangingPunct="1">
      <a:defRPr sz="1200" kern="1200">
        <a:solidFill>
          <a:schemeClr val="tx1"/>
        </a:solidFill>
        <a:latin typeface="Verdana" panose="020B060403050404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t>1</a:t>
            </a:fld>
            <a:endParaRPr lang="en-US"/>
          </a:p>
        </p:txBody>
      </p:sp>
    </p:spTree>
    <p:extLst>
      <p:ext uri="{BB962C8B-B14F-4D97-AF65-F5344CB8AC3E}">
        <p14:creationId xmlns:p14="http://schemas.microsoft.com/office/powerpoint/2010/main" val="596212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HSFO spike March-April 2022: due to contamination crisis</a:t>
            </a:r>
          </a:p>
          <a:p>
            <a:pPr marL="171450" indent="-171450">
              <a:buFontTx/>
              <a:buChar char="-"/>
            </a:pPr>
            <a:r>
              <a:rPr lang="en-US" baseline="0" dirty="0" smtClean="0"/>
              <a:t>VLSFO spike May 2022: due to severe cargo shortage </a:t>
            </a:r>
            <a:endParaRPr lang="en-GB"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13</a:t>
            </a:fld>
            <a:endParaRPr lang="en-US" dirty="0"/>
          </a:p>
        </p:txBody>
      </p:sp>
    </p:spTree>
    <p:extLst>
      <p:ext uri="{BB962C8B-B14F-4D97-AF65-F5344CB8AC3E}">
        <p14:creationId xmlns:p14="http://schemas.microsoft.com/office/powerpoint/2010/main" val="561009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smtClean="0"/>
              <a:t>-</a:t>
            </a:r>
            <a:r>
              <a:rPr lang="en-US" baseline="0" dirty="0" smtClean="0"/>
              <a:t> </a:t>
            </a:r>
            <a:r>
              <a:rPr lang="en-US" dirty="0" smtClean="0"/>
              <a:t>At </a:t>
            </a:r>
            <a:r>
              <a:rPr lang="en-US" dirty="0" smtClean="0"/>
              <a:t>record levels now again due to shortage</a:t>
            </a:r>
            <a:r>
              <a:rPr lang="en-US" baseline="0" dirty="0" smtClean="0"/>
              <a:t> of VLSFO and abundance of HSFO, not seen since 2 January 2020 (IMO 2020 sulphur cap)</a:t>
            </a:r>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14</a:t>
            </a:fld>
            <a:endParaRPr lang="en-US" dirty="0"/>
          </a:p>
        </p:txBody>
      </p:sp>
    </p:spTree>
    <p:extLst>
      <p:ext uri="{BB962C8B-B14F-4D97-AF65-F5344CB8AC3E}">
        <p14:creationId xmlns:p14="http://schemas.microsoft.com/office/powerpoint/2010/main" val="2202969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IMO 2020: sulphur reduction (only two options: keep burning HSFO and install scrubber or burn VLSFO) Transition overshadowed by Covid-19…</a:t>
            </a:r>
          </a:p>
          <a:p>
            <a:r>
              <a:rPr lang="en-US" dirty="0"/>
              <a:t>IMO 2030 &amp; 2050: GHG emissions reduction (many options)</a:t>
            </a:r>
          </a:p>
        </p:txBody>
      </p:sp>
      <p:sp>
        <p:nvSpPr>
          <p:cNvPr id="4" name="Slide Number Placeholder 3"/>
          <p:cNvSpPr>
            <a:spLocks noGrp="1"/>
          </p:cNvSpPr>
          <p:nvPr>
            <p:ph type="sldNum" sz="quarter" idx="10"/>
          </p:nvPr>
        </p:nvSpPr>
        <p:spPr/>
        <p:txBody>
          <a:bodyPr/>
          <a:lstStyle/>
          <a:p>
            <a:fld id="{9D88D179-62F5-4C45-A7E8-4C455F85FFEE}" type="slidenum">
              <a:rPr lang="en-US" smtClean="0"/>
              <a:pPr/>
              <a:t>16</a:t>
            </a:fld>
            <a:endParaRPr lang="en-US" dirty="0"/>
          </a:p>
        </p:txBody>
      </p:sp>
    </p:spTree>
    <p:extLst>
      <p:ext uri="{BB962C8B-B14F-4D97-AF65-F5344CB8AC3E}">
        <p14:creationId xmlns:p14="http://schemas.microsoft.com/office/powerpoint/2010/main" val="760636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700" dirty="0"/>
              <a:t>Some environmental groups have said that the IMO has set their CO2 emissions goal posts very low. </a:t>
            </a:r>
          </a:p>
          <a:p>
            <a:pPr marL="171450" indent="-171450">
              <a:buFontTx/>
              <a:buChar char="-"/>
            </a:pPr>
            <a:r>
              <a:rPr lang="en-US" sz="700" dirty="0"/>
              <a:t>The IMO is generously asking for 40% CO2 emissions reduction by 2030 from 2008 base levels. That 22 years. In 22 years, this goal is easily achievable, just based on using more fuel-efficient vessel engines that give the shipowner more miles per gallon. </a:t>
            </a:r>
          </a:p>
          <a:p>
            <a:pPr marL="0" indent="0">
              <a:buFontTx/>
              <a:buNone/>
            </a:pPr>
            <a:r>
              <a:rPr lang="en-US" sz="700" dirty="0"/>
              <a:t> </a:t>
            </a:r>
          </a:p>
          <a:p>
            <a:pPr marL="171450" indent="-171450">
              <a:buFontTx/>
              <a:buChar char="-"/>
            </a:pPr>
            <a:r>
              <a:rPr lang="en-US" sz="700" dirty="0"/>
              <a:t>Besides technological improvements, a simple way for a ship owner to drop their emissions is simply to reduce their speed. The slower the vessel moves, the less fuel it burns. </a:t>
            </a:r>
          </a:p>
          <a:p>
            <a:pPr marL="0" indent="0">
              <a:buFontTx/>
              <a:buNone/>
            </a:pPr>
            <a:endParaRPr lang="en-US" sz="700" dirty="0"/>
          </a:p>
          <a:p>
            <a:pPr marL="171450" indent="-171450">
              <a:buFontTx/>
              <a:buChar char="-"/>
            </a:pPr>
            <a:r>
              <a:rPr lang="en-US" sz="700" dirty="0"/>
              <a:t>This is a list of some of the biggest container ship companies in the world</a:t>
            </a:r>
          </a:p>
          <a:p>
            <a:pPr marL="171450" indent="-171450">
              <a:buFontTx/>
              <a:buChar char="-"/>
            </a:pPr>
            <a:r>
              <a:rPr lang="en-US" sz="700" dirty="0"/>
              <a:t>These companies managed to surpass IMO’s 2030 goals in 2019 and 2020, 10-11 years ahead IMO’s schedule. </a:t>
            </a:r>
          </a:p>
          <a:p>
            <a:pPr marL="171450" indent="-171450">
              <a:buFontTx/>
              <a:buChar char="-"/>
            </a:pPr>
            <a:endParaRPr lang="en-US" sz="700" dirty="0"/>
          </a:p>
          <a:p>
            <a:pPr marL="171450" indent="-171450">
              <a:buFontTx/>
              <a:buChar char="-"/>
            </a:pPr>
            <a:r>
              <a:rPr lang="en-US" sz="700" dirty="0"/>
              <a:t>A thing to highlight is that not all shipping companies have achieved IMO’s 2030 goals yet. The companies listed here are some of the biggest in the industry and in good financial standing, so they can afford the latest model ships with the most efficient engines. </a:t>
            </a:r>
          </a:p>
          <a:p>
            <a:pPr marL="0" indent="0">
              <a:buFontTx/>
              <a:buNone/>
            </a:pPr>
            <a:endParaRPr lang="en-US" sz="700" dirty="0"/>
          </a:p>
          <a:p>
            <a:pPr marL="171450" indent="-171450">
              <a:buFontTx/>
              <a:buChar char="-"/>
            </a:pPr>
            <a:r>
              <a:rPr lang="en-US" sz="700" dirty="0"/>
              <a:t>You can see from the table what is the approach to reducing CO2 the companies have taken. </a:t>
            </a:r>
          </a:p>
          <a:p>
            <a:pPr marL="171450" indent="-171450">
              <a:buFontTx/>
              <a:buChar char="-"/>
            </a:pPr>
            <a:endParaRPr lang="en-US" sz="7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700" dirty="0"/>
              <a:t>Some of these are considering </a:t>
            </a:r>
            <a:r>
              <a:rPr lang="en-US" sz="700" dirty="0" err="1"/>
              <a:t>biomethanol</a:t>
            </a:r>
            <a:r>
              <a:rPr lang="en-US" sz="700" dirty="0"/>
              <a:t>, green ammonia, LNG, etc. </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t>17</a:t>
            </a:fld>
            <a:endParaRPr lang="en-US"/>
          </a:p>
        </p:txBody>
      </p:sp>
    </p:spTree>
    <p:extLst>
      <p:ext uri="{BB962C8B-B14F-4D97-AF65-F5344CB8AC3E}">
        <p14:creationId xmlns:p14="http://schemas.microsoft.com/office/powerpoint/2010/main" val="367482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Tx/>
              <a:buChar char="-"/>
            </a:pPr>
            <a:r>
              <a:rPr lang="en-US" dirty="0"/>
              <a:t>Methanol uses: plastics, paints, car parts and construction materials. Similar to marine gasoil bunkering, but challenges regarding toxicity and in firefighting. Methanol is mainly produced from natural gas but could also be done from green hydrogen combined with CO2 </a:t>
            </a:r>
          </a:p>
          <a:p>
            <a:pPr marL="171450" indent="-171450">
              <a:buFontTx/>
              <a:buChar char="-"/>
            </a:pPr>
            <a:r>
              <a:rPr lang="en-US" dirty="0"/>
              <a:t>Ammonia uses: mainly fertilizer. Challenges to use it as fuel include low flammability, high NOx emission and low radiation intensity. To achieve optimum combustion, ammonia bunkers are likely to be blended with 5% MGO </a:t>
            </a:r>
          </a:p>
          <a:p>
            <a:pPr marL="171450" indent="-171450">
              <a:buFontTx/>
              <a:buChar char="-"/>
            </a:pPr>
            <a:r>
              <a:rPr lang="en-US" dirty="0"/>
              <a:t>Hydrogen uses: refining, treating metals, fertilizer, rocket fuel. But needs ‘fuel to make fuel’ and suffers from low energy density</a:t>
            </a:r>
          </a:p>
        </p:txBody>
      </p:sp>
      <p:sp>
        <p:nvSpPr>
          <p:cNvPr id="4" name="Slide Number Placeholder 3"/>
          <p:cNvSpPr>
            <a:spLocks noGrp="1"/>
          </p:cNvSpPr>
          <p:nvPr>
            <p:ph type="sldNum" sz="quarter" idx="10"/>
          </p:nvPr>
        </p:nvSpPr>
        <p:spPr/>
        <p:txBody>
          <a:bodyPr/>
          <a:lstStyle/>
          <a:p>
            <a:fld id="{9D88D179-62F5-4C45-A7E8-4C455F85FFEE}" type="slidenum">
              <a:rPr lang="en-US" smtClean="0"/>
              <a:t>18</a:t>
            </a:fld>
            <a:endParaRPr lang="en-US"/>
          </a:p>
        </p:txBody>
      </p:sp>
    </p:spTree>
    <p:extLst>
      <p:ext uri="{BB962C8B-B14F-4D97-AF65-F5344CB8AC3E}">
        <p14:creationId xmlns:p14="http://schemas.microsoft.com/office/powerpoint/2010/main" val="1908499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Different fuels have different heat (or energy content), which is measured in British Thermal Units., or BTUs. </a:t>
            </a:r>
          </a:p>
          <a:p>
            <a:pPr marL="171450" indent="-171450">
              <a:buFont typeface="Arial" panose="020B0604020202020204" pitchFamily="34" charset="0"/>
              <a:buChar char="•"/>
            </a:pPr>
            <a:r>
              <a:rPr lang="en-US" dirty="0"/>
              <a:t>In order to compare fairly, apples to apples, prices of alternative and conventional marine fuels, we take into consideration their heat contents. </a:t>
            </a:r>
          </a:p>
          <a:p>
            <a:pPr marL="171450" indent="-171450">
              <a:buFont typeface="Arial" panose="020B0604020202020204" pitchFamily="34" charset="0"/>
              <a:buChar char="•"/>
            </a:pPr>
            <a:r>
              <a:rPr lang="en-US" dirty="0"/>
              <a:t>For example</a:t>
            </a:r>
          </a:p>
          <a:p>
            <a:pPr marL="628650" lvl="1" indent="-171450">
              <a:buFont typeface="Arial" panose="020B0604020202020204" pitchFamily="34" charset="0"/>
              <a:buChar char="•"/>
            </a:pPr>
            <a:r>
              <a:rPr lang="en-US" dirty="0"/>
              <a:t>1 mt of methanol has less than half the heat content of 1 metric ton of VLSFO.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Biodiesel’s heat content is closer to that of VLSFO. </a:t>
            </a:r>
          </a:p>
          <a:p>
            <a:pPr marL="628650" lvl="1" indent="-171450">
              <a:buFont typeface="Arial" panose="020B0604020202020204" pitchFamily="34" charset="0"/>
              <a:buChar char="•"/>
            </a:pPr>
            <a:r>
              <a:rPr lang="en-US" dirty="0"/>
              <a:t>LNG and hydrogen, on a metric ton basis actually have higher heat content than VLSFO. </a:t>
            </a:r>
          </a:p>
        </p:txBody>
      </p:sp>
      <p:sp>
        <p:nvSpPr>
          <p:cNvPr id="4" name="Slide Number Placeholder 3"/>
          <p:cNvSpPr>
            <a:spLocks noGrp="1"/>
          </p:cNvSpPr>
          <p:nvPr>
            <p:ph type="sldNum" sz="quarter" idx="10"/>
          </p:nvPr>
        </p:nvSpPr>
        <p:spPr/>
        <p:txBody>
          <a:bodyPr/>
          <a:lstStyle/>
          <a:p>
            <a:fld id="{9D88D179-62F5-4C45-A7E8-4C455F85FFEE}" type="slidenum">
              <a:rPr lang="en-US" smtClean="0"/>
              <a:t>19</a:t>
            </a:fld>
            <a:endParaRPr lang="en-US"/>
          </a:p>
        </p:txBody>
      </p:sp>
    </p:spTree>
    <p:extLst>
      <p:ext uri="{BB962C8B-B14F-4D97-AF65-F5344CB8AC3E}">
        <p14:creationId xmlns:p14="http://schemas.microsoft.com/office/powerpoint/2010/main" val="2531415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The orange horizontal line shows the outright price of VLSFO. </a:t>
            </a:r>
          </a:p>
          <a:p>
            <a:pPr marL="171450" indent="-171450">
              <a:buFont typeface="Arial" panose="020B0604020202020204" pitchFamily="34" charset="0"/>
              <a:buChar char="•"/>
            </a:pPr>
            <a:r>
              <a:rPr lang="en-US" dirty="0"/>
              <a:t>The grey horizontal line shows the VLSFO price with added CO2 cost and added fuel oil tax. </a:t>
            </a:r>
          </a:p>
          <a:p>
            <a:pPr marL="171450" indent="-171450">
              <a:buFont typeface="Arial" panose="020B0604020202020204" pitchFamily="34" charset="0"/>
              <a:buChar char="•"/>
            </a:pPr>
            <a:r>
              <a:rPr lang="en-US" dirty="0"/>
              <a:t>The bars show prices of the different alternative fuels with added CO2 cost. </a:t>
            </a:r>
          </a:p>
          <a:p>
            <a:pPr marL="171450" indent="-171450">
              <a:buFont typeface="Arial" panose="020B0604020202020204" pitchFamily="34" charset="0"/>
              <a:buChar char="•"/>
            </a:pPr>
            <a:r>
              <a:rPr lang="en-US" dirty="0"/>
              <a:t>Ammonia does not emit CO2 when burned so no CO2 cost there. </a:t>
            </a:r>
          </a:p>
          <a:p>
            <a:pPr marL="171450" indent="-171450">
              <a:buFont typeface="Arial" panose="020B0604020202020204" pitchFamily="34" charset="0"/>
              <a:buChar char="•"/>
            </a:pPr>
            <a:r>
              <a:rPr lang="en-US" dirty="0"/>
              <a:t>I should point out that in light of Russian sanctions, the European spot methanol barge market is seeing requests for non-Russian methanol. Russia makes </a:t>
            </a:r>
            <a:r>
              <a:rPr lang="en-US" sz="1200" b="0" i="0" kern="1200" dirty="0">
                <a:solidFill>
                  <a:schemeClr val="tx1"/>
                </a:solidFill>
                <a:effectLst/>
                <a:latin typeface="Verdana" panose="020B0604030504040204" pitchFamily="34" charset="0"/>
                <a:ea typeface="+mn-ea"/>
                <a:cs typeface="+mn-cs"/>
              </a:rPr>
              <a:t>about 4mn t methanol per year, consumes 2-2.5mn t domestically and exports about 1.5mn t or so. Most of it goes to Europe. Total world demand for methanol outside Russia is 85mn t. </a:t>
            </a:r>
          </a:p>
          <a:p>
            <a:pPr marL="171450" indent="-171450">
              <a:buFont typeface="Arial" panose="020B0604020202020204" pitchFamily="34" charset="0"/>
              <a:buChar char="•"/>
            </a:pPr>
            <a:r>
              <a:rPr lang="en-US" sz="1200" b="0" i="0" kern="1200" dirty="0">
                <a:solidFill>
                  <a:schemeClr val="tx1"/>
                </a:solidFill>
                <a:effectLst/>
                <a:latin typeface="Verdana" panose="020B0604030504040204" pitchFamily="34" charset="0"/>
                <a:ea typeface="+mn-ea"/>
                <a:cs typeface="+mn-cs"/>
              </a:rPr>
              <a:t>Fundamentally, there is ample methanol to go around, it will just have to shift trade patterns.</a:t>
            </a:r>
          </a:p>
          <a:p>
            <a:pPr marL="171450" indent="-171450">
              <a:buFont typeface="Arial" panose="020B0604020202020204" pitchFamily="34" charset="0"/>
              <a:buChar char="•"/>
            </a:pPr>
            <a:r>
              <a:rPr lang="en-US" sz="1200" b="0" i="0" kern="1200" dirty="0">
                <a:solidFill>
                  <a:schemeClr val="tx1"/>
                </a:solidFill>
                <a:effectLst/>
                <a:latin typeface="Verdana" panose="020B0604030504040204" pitchFamily="34" charset="0"/>
                <a:ea typeface="+mn-ea"/>
                <a:cs typeface="+mn-cs"/>
              </a:rPr>
              <a:t>For those of you interested in methanol coverage I would highly recommend you looking into the </a:t>
            </a:r>
            <a:r>
              <a:rPr lang="en-US" sz="1200" b="0" i="1" kern="1200" dirty="0">
                <a:solidFill>
                  <a:schemeClr val="tx1"/>
                </a:solidFill>
                <a:effectLst/>
                <a:latin typeface="Verdana" panose="020B0604030504040204" pitchFamily="34" charset="0"/>
                <a:ea typeface="+mn-ea"/>
                <a:cs typeface="+mn-cs"/>
              </a:rPr>
              <a:t>Argus Methanol </a:t>
            </a:r>
            <a:r>
              <a:rPr lang="en-US" sz="1200" b="0" i="0" kern="1200" dirty="0">
                <a:solidFill>
                  <a:schemeClr val="tx1"/>
                </a:solidFill>
                <a:effectLst/>
                <a:latin typeface="Verdana" panose="020B0604030504040204" pitchFamily="34" charset="0"/>
                <a:ea typeface="+mn-ea"/>
                <a:cs typeface="+mn-cs"/>
              </a:rPr>
              <a:t>report. </a:t>
            </a:r>
            <a:endParaRPr lang="en-US" dirty="0"/>
          </a:p>
          <a:p>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t>20</a:t>
            </a:fld>
            <a:endParaRPr lang="en-US"/>
          </a:p>
        </p:txBody>
      </p:sp>
    </p:spTree>
    <p:extLst>
      <p:ext uri="{BB962C8B-B14F-4D97-AF65-F5344CB8AC3E}">
        <p14:creationId xmlns:p14="http://schemas.microsoft.com/office/powerpoint/2010/main" val="1404360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u="sng" kern="1200" dirty="0">
                <a:solidFill>
                  <a:schemeClr val="tx1"/>
                </a:solidFill>
                <a:effectLst/>
                <a:latin typeface="Verdana" panose="020B0604030504040204" pitchFamily="34" charset="0"/>
                <a:ea typeface="+mn-ea"/>
                <a:cs typeface="+mn-cs"/>
              </a:rPr>
              <a:t>LNG bunkering</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When talking about Singapore in a context of alternative marine fuels, LNG</a:t>
            </a:r>
            <a:r>
              <a:rPr lang="en-US" sz="1200" u="sng" kern="1200" dirty="0">
                <a:solidFill>
                  <a:schemeClr val="tx1"/>
                </a:solidFill>
                <a:effectLst/>
                <a:latin typeface="Verdana" panose="020B0604030504040204" pitchFamily="34" charset="0"/>
                <a:ea typeface="+mn-ea"/>
                <a:cs typeface="+mn-cs"/>
              </a:rPr>
              <a:t> </a:t>
            </a:r>
            <a:r>
              <a:rPr lang="en-US" sz="1200" kern="1200" dirty="0">
                <a:solidFill>
                  <a:schemeClr val="tx1"/>
                </a:solidFill>
                <a:effectLst/>
                <a:latin typeface="Verdana" panose="020B0604030504040204" pitchFamily="34" charset="0"/>
                <a:ea typeface="+mn-ea"/>
                <a:cs typeface="+mn-cs"/>
              </a:rPr>
              <a:t>bunkering has so far played a key role. The city state has in recent years invested significantly in LNG bunkering hardware, and it has indicated decisively that it will continue to do so in the future. This is in itself significant, given the recent backlash against LNG. As Jonty stated earlier on, LNG is mainly seen as a transition fuel, as it can only reduce CO2 emissions by about 20pc compared to conventional bunker fuel. Plus there’s the issue of methane leakage.</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Despite this, Singapore emphasizes </a:t>
            </a:r>
            <a:r>
              <a:rPr lang="en-US" sz="1200" i="1" kern="1200" dirty="0">
                <a:solidFill>
                  <a:schemeClr val="tx1"/>
                </a:solidFill>
                <a:effectLst/>
                <a:latin typeface="Verdana" panose="020B0604030504040204" pitchFamily="34" charset="0"/>
                <a:ea typeface="+mn-ea"/>
                <a:cs typeface="+mn-cs"/>
              </a:rPr>
              <a:t>pragmatism</a:t>
            </a:r>
            <a:r>
              <a:rPr lang="en-US" sz="1200" kern="1200" dirty="0">
                <a:solidFill>
                  <a:schemeClr val="tx1"/>
                </a:solidFill>
                <a:effectLst/>
                <a:latin typeface="Verdana" panose="020B0604030504040204" pitchFamily="34" charset="0"/>
                <a:ea typeface="+mn-ea"/>
                <a:cs typeface="+mn-cs"/>
              </a:rPr>
              <a:t> first and foremost. It acknowledges that LNG is readily available and cost effective. LNG should be seen as part of an ‘all of the above’ approach and usage of the ultra-chilled fuel should not be seen as mutually exclusive relative to the other options. Rather, LNG can be used </a:t>
            </a:r>
            <a:r>
              <a:rPr lang="en-US" sz="1200" i="1" kern="1200" dirty="0">
                <a:solidFill>
                  <a:schemeClr val="tx1"/>
                </a:solidFill>
                <a:effectLst/>
                <a:latin typeface="Verdana" panose="020B0604030504040204" pitchFamily="34" charset="0"/>
                <a:ea typeface="+mn-ea"/>
                <a:cs typeface="+mn-cs"/>
              </a:rPr>
              <a:t>now</a:t>
            </a:r>
            <a:r>
              <a:rPr lang="en-US" sz="1200" kern="1200" dirty="0">
                <a:solidFill>
                  <a:schemeClr val="tx1"/>
                </a:solidFill>
                <a:effectLst/>
                <a:latin typeface="Verdana" panose="020B0604030504040204" pitchFamily="34" charset="0"/>
                <a:ea typeface="+mn-ea"/>
                <a:cs typeface="+mn-cs"/>
              </a:rPr>
              <a:t> to make progress in lowering emissions, with other fuels such as ammonia, hydrogen and biofuels playing a role </a:t>
            </a:r>
            <a:r>
              <a:rPr lang="en-US" sz="1200" i="1" kern="1200" dirty="0">
                <a:solidFill>
                  <a:schemeClr val="tx1"/>
                </a:solidFill>
                <a:effectLst/>
                <a:latin typeface="Verdana" panose="020B0604030504040204" pitchFamily="34" charset="0"/>
                <a:ea typeface="+mn-ea"/>
                <a:cs typeface="+mn-cs"/>
              </a:rPr>
              <a:t>later</a:t>
            </a:r>
            <a:r>
              <a:rPr lang="en-US" sz="1200" kern="1200" dirty="0">
                <a:solidFill>
                  <a:schemeClr val="tx1"/>
                </a:solidFill>
                <a:effectLst/>
                <a:latin typeface="Verdana" panose="020B0604030504040204" pitchFamily="34" charset="0"/>
                <a:ea typeface="+mn-ea"/>
                <a:cs typeface="+mn-cs"/>
              </a:rPr>
              <a:t>, as more time is needed to develop them in terms of availability, scalability and affordability. </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This all makes sense especially given Singapore’s long term ambition to develop into a key physical trading hub for LNG. Singapore completed an LNG terminal in Jurong Island in 2013, and its main uses involve storage and reloading services. Remember that Singapore depends on natural gas for about 80pc of its electricity needs and therefore LNG imports help with reducing the country’s reliance on piped imports from neighboring Indonesia and Malaysia.</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So LNG bunkering makes a lot of sense here. Over the past years, the Maritime and Port Authority has taken several measures to stimulate the adoption of LNG bunkering. For example, it launched a Pilot Project that included a co-funding </a:t>
            </a:r>
            <a:r>
              <a:rPr lang="en-US" sz="1200" kern="1200" dirty="0" err="1">
                <a:solidFill>
                  <a:schemeClr val="tx1"/>
                </a:solidFill>
                <a:effectLst/>
                <a:latin typeface="Verdana" panose="020B0604030504040204" pitchFamily="34" charset="0"/>
                <a:ea typeface="+mn-ea"/>
                <a:cs typeface="+mn-cs"/>
              </a:rPr>
              <a:t>programme</a:t>
            </a:r>
            <a:r>
              <a:rPr lang="en-US" sz="1200" kern="1200" dirty="0">
                <a:solidFill>
                  <a:schemeClr val="tx1"/>
                </a:solidFill>
                <a:effectLst/>
                <a:latin typeface="Verdana" panose="020B0604030504040204" pitchFamily="34" charset="0"/>
                <a:ea typeface="+mn-ea"/>
                <a:cs typeface="+mn-cs"/>
              </a:rPr>
              <a:t> to build LNG-powered vessels; a waiver of craft dues for LNG-fueled </a:t>
            </a:r>
            <a:r>
              <a:rPr lang="en-US" sz="1200" kern="1200" dirty="0" err="1">
                <a:solidFill>
                  <a:schemeClr val="tx1"/>
                </a:solidFill>
                <a:effectLst/>
                <a:latin typeface="Verdana" panose="020B0604030504040204" pitchFamily="34" charset="0"/>
                <a:ea typeface="+mn-ea"/>
                <a:cs typeface="+mn-cs"/>
              </a:rPr>
              <a:t>harbour</a:t>
            </a:r>
            <a:r>
              <a:rPr lang="en-US" sz="1200" kern="1200" dirty="0">
                <a:solidFill>
                  <a:schemeClr val="tx1"/>
                </a:solidFill>
                <a:effectLst/>
                <a:latin typeface="Verdana" panose="020B0604030504040204" pitchFamily="34" charset="0"/>
                <a:ea typeface="+mn-ea"/>
                <a:cs typeface="+mn-cs"/>
              </a:rPr>
              <a:t> craft; port dues incentives; a technical reference for LNG bunkering (TR 56) and a Memorandum of Understanding with other ports around the world to share best practices.</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Singapore is quite ambitious regarding LNG bunkering, as it is targeting a total capacity of 1 million </a:t>
            </a:r>
            <a:r>
              <a:rPr lang="en-US" sz="1200" kern="1200" dirty="0" err="1">
                <a:solidFill>
                  <a:schemeClr val="tx1"/>
                </a:solidFill>
                <a:effectLst/>
                <a:latin typeface="Verdana" panose="020B0604030504040204" pitchFamily="34" charset="0"/>
                <a:ea typeface="+mn-ea"/>
                <a:cs typeface="+mn-cs"/>
              </a:rPr>
              <a:t>tonnes</a:t>
            </a:r>
            <a:r>
              <a:rPr lang="en-US" sz="1200" kern="1200" dirty="0">
                <a:solidFill>
                  <a:schemeClr val="tx1"/>
                </a:solidFill>
                <a:effectLst/>
                <a:latin typeface="Verdana" panose="020B0604030504040204" pitchFamily="34" charset="0"/>
                <a:ea typeface="+mn-ea"/>
                <a:cs typeface="+mn-cs"/>
              </a:rPr>
              <a:t> by the end of 2021. For that to happen, LNG bunkering infrastructure is getting expanded mainly by three companies: Keppel, Shell and FueLNG. FueLNG is one of the three officially licensed LNG bunker suppliers in Singapore, together with Pavilion and since recently, Total.</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In March this year, an important milestone was reached when the first LNG bunkering vessel, the FueLNG Bellina, started operations. It was the first time a vessel-to-vessel operation was carried out in Singapore. Before that, ships received LNG via trucks, which was much less efficient and way more expensive. So far, one containership and one oil tanker have received LNG from the Bellina, with FueLNG planning for 30 to 50 refueling operations by the end of this year.</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In the region, it’s not just Singapore that is making progress regarding LNG bunkering. In Malaysia, Petronas and </a:t>
            </a:r>
            <a:r>
              <a:rPr lang="en-US" sz="1200" kern="1200" dirty="0" err="1">
                <a:solidFill>
                  <a:schemeClr val="tx1"/>
                </a:solidFill>
                <a:effectLst/>
                <a:latin typeface="Verdana" panose="020B0604030504040204" pitchFamily="34" charset="0"/>
                <a:ea typeface="+mn-ea"/>
                <a:cs typeface="+mn-cs"/>
              </a:rPr>
              <a:t>Jera</a:t>
            </a:r>
            <a:r>
              <a:rPr lang="en-US" sz="1200" kern="1200" dirty="0">
                <a:solidFill>
                  <a:schemeClr val="tx1"/>
                </a:solidFill>
                <a:effectLst/>
                <a:latin typeface="Verdana" panose="020B0604030504040204" pitchFamily="34" charset="0"/>
                <a:ea typeface="+mn-ea"/>
                <a:cs typeface="+mn-cs"/>
              </a:rPr>
              <a:t> are setting up an LNG bunkering network as well, meaning that we can expect competition to intensify.</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Now, let’s turn our attention to some of the other fuels. </a:t>
            </a:r>
            <a:endParaRPr lang="en-GB" sz="1200" kern="1200" dirty="0">
              <a:solidFill>
                <a:schemeClr val="tx1"/>
              </a:solidFill>
              <a:effectLst/>
              <a:latin typeface="Verdana" panose="020B0604030504040204" pitchFamily="34" charset="0"/>
              <a:ea typeface="+mn-ea"/>
              <a:cs typeface="+mn-cs"/>
            </a:endParaRPr>
          </a:p>
          <a:p>
            <a:r>
              <a:rPr lang="en-US" sz="1200" u="sng" kern="1200" dirty="0">
                <a:solidFill>
                  <a:schemeClr val="tx1"/>
                </a:solidFill>
                <a:effectLst/>
                <a:latin typeface="Verdana" panose="020B0604030504040204" pitchFamily="34" charset="0"/>
                <a:ea typeface="+mn-ea"/>
                <a:cs typeface="+mn-cs"/>
              </a:rPr>
              <a:t>Biofuels </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The next best alternative, apart from LNG, is likely drop-in biofuels. The MPA here has yet to announce mandates and incentives regarding biofuels, but it is supporting industry in making the fuel more accessible. </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In April this year, Singapore was home to the first biofuel trial for an ocean-going vessel. The trial was carried out by BHP, Oldendorff and Dutch biofuels producer GoodFuels. GoodFuels supplied the vessel, on her way to Europe from Australia, with a blend of conventional marine fuel and used cooking oil. Also in April this year, the MPA and Japanese trading company Toyota Tsusho announced they would be cooperating on a bunker biodiesel trial. The MPA has been working on supporting biofuels trials as far back as 2017, when it started discussions with BHP and GoodFuels.</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Japanese container liner Ocean Network Express, or ONE, in March and April this year, also conducted trials of sustainable marine biofuel. The fuel was also provided by GoodFuels but the trials took place in Rotterdam instead of Singapore.</a:t>
            </a:r>
            <a:endParaRPr lang="en-GB" sz="1200" kern="1200" dirty="0">
              <a:solidFill>
                <a:schemeClr val="tx1"/>
              </a:solidFill>
              <a:effectLst/>
              <a:latin typeface="Verdana" panose="020B0604030504040204" pitchFamily="34" charset="0"/>
              <a:ea typeface="+mn-ea"/>
              <a:cs typeface="+mn-cs"/>
            </a:endParaRPr>
          </a:p>
          <a:p>
            <a:r>
              <a:rPr lang="en-US" sz="1200" u="sng" kern="1200" dirty="0">
                <a:solidFill>
                  <a:schemeClr val="tx1"/>
                </a:solidFill>
                <a:effectLst/>
                <a:latin typeface="Verdana" panose="020B0604030504040204" pitchFamily="34" charset="0"/>
                <a:ea typeface="+mn-ea"/>
                <a:cs typeface="+mn-cs"/>
              </a:rPr>
              <a:t>Ammonia</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Next in line, then, would be ammonia, which is at the moment predominantly used in agriculture as fertilizer. Earlier this year, the MPA announced it had joined The Castor Initiative, which is a collection of shipping and technology companies that are planning to develop ammonia-powered tankers.</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The MPA joined the coalition because it wants to lend its expertise as port operator of the world’s largest bunkering hub, and it will also support the adoption of ammonia as marine fuel via research. </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In terms of infrastructure, Maersk, Keppel, Fleet and some other companies, in March this year inked a Memorandum of Understanding to study setting up a green ammonia, ship-to-ship supply chain for bunkering in Singapore. Maersk has been quite vocal about supporting ammonia and methanol over for example LNG bunkering, as their preferred bunker fuels of the future. </a:t>
            </a:r>
            <a:endParaRPr lang="en-GB" sz="1200" kern="1200" dirty="0">
              <a:solidFill>
                <a:schemeClr val="tx1"/>
              </a:solidFill>
              <a:effectLst/>
              <a:latin typeface="Verdana" panose="020B0604030504040204" pitchFamily="34" charset="0"/>
              <a:ea typeface="+mn-ea"/>
              <a:cs typeface="+mn-cs"/>
            </a:endParaRPr>
          </a:p>
          <a:p>
            <a:r>
              <a:rPr lang="en-US" sz="1200" u="sng" kern="1200" dirty="0">
                <a:solidFill>
                  <a:schemeClr val="tx1"/>
                </a:solidFill>
                <a:effectLst/>
                <a:latin typeface="Verdana" panose="020B0604030504040204" pitchFamily="34" charset="0"/>
                <a:ea typeface="+mn-ea"/>
                <a:cs typeface="+mn-cs"/>
              </a:rPr>
              <a:t>Methanol</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Speaking of methanol, also here Singapore is taking an interest. In January 2019 the Nanyang Technological University launched a study together with the Methanol Institute, to evaluate methanol as a bunkering fuel. No plans have been made, however, to develop infrastructure in the port to support methanol bunkering.</a:t>
            </a:r>
            <a:endParaRPr lang="en-GB" sz="1200" kern="1200" dirty="0">
              <a:solidFill>
                <a:schemeClr val="tx1"/>
              </a:solidFill>
              <a:effectLst/>
              <a:latin typeface="Verdana" panose="020B0604030504040204" pitchFamily="34" charset="0"/>
              <a:ea typeface="+mn-ea"/>
              <a:cs typeface="+mn-cs"/>
            </a:endParaRPr>
          </a:p>
          <a:p>
            <a:r>
              <a:rPr lang="en-US" sz="1200" u="sng" kern="1200" dirty="0">
                <a:solidFill>
                  <a:schemeClr val="tx1"/>
                </a:solidFill>
                <a:effectLst/>
                <a:latin typeface="Verdana" panose="020B0604030504040204" pitchFamily="34" charset="0"/>
                <a:ea typeface="+mn-ea"/>
                <a:cs typeface="+mn-cs"/>
              </a:rPr>
              <a:t>Hydrogen</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And then lastly, a few words about hydrogen. Singapore is actually studying how to transform its economy into one powered by hydrogen. It has set an ambitious goal to halve its peak greenhouse gas emissions by 2050, and hydrogen is anticipated to play a major role in reaching that goal. Hydrogen is expected to mainly play a role in the power generation sector as well as in transport. It would be reasonable to expect that hydrogen would then also gain adoption in the bunkering sector. </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Singapore is following in the footsteps of China, Japan and South Korea, who all have begun paving the way to a hydrogen-powered future.</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One more concrete development here is that Shell announced in March this year that it will trial hydrogen fuel cells for ships in Singapore. The oil major said that it will begin doing so with a </a:t>
            </a:r>
            <a:r>
              <a:rPr lang="en-US" sz="1200" kern="1200" dirty="0" err="1">
                <a:solidFill>
                  <a:schemeClr val="tx1"/>
                </a:solidFill>
                <a:effectLst/>
                <a:latin typeface="Verdana" panose="020B0604030504040204" pitchFamily="34" charset="0"/>
                <a:ea typeface="+mn-ea"/>
                <a:cs typeface="+mn-cs"/>
              </a:rPr>
              <a:t>RoRo</a:t>
            </a:r>
            <a:r>
              <a:rPr lang="en-US" sz="1200" kern="1200" dirty="0">
                <a:solidFill>
                  <a:schemeClr val="tx1"/>
                </a:solidFill>
                <a:effectLst/>
                <a:latin typeface="Verdana" panose="020B0604030504040204" pitchFamily="34" charset="0"/>
                <a:ea typeface="+mn-ea"/>
                <a:cs typeface="+mn-cs"/>
              </a:rPr>
              <a:t> vessel in 2022. </a:t>
            </a:r>
            <a:endParaRPr lang="en-GB" sz="1200" kern="1200" dirty="0">
              <a:solidFill>
                <a:schemeClr val="tx1"/>
              </a:solidFill>
              <a:effectLst/>
              <a:latin typeface="Verdana" panose="020B0604030504040204" pitchFamily="34" charset="0"/>
              <a:ea typeface="+mn-ea"/>
              <a:cs typeface="+mn-cs"/>
            </a:endParaRPr>
          </a:p>
          <a:p>
            <a:r>
              <a:rPr lang="en-US" sz="1200" u="sng" kern="1200" dirty="0">
                <a:solidFill>
                  <a:schemeClr val="tx1"/>
                </a:solidFill>
                <a:effectLst/>
                <a:latin typeface="Verdana" panose="020B0604030504040204" pitchFamily="34" charset="0"/>
                <a:ea typeface="+mn-ea"/>
                <a:cs typeface="+mn-cs"/>
              </a:rPr>
              <a:t>Summary </a:t>
            </a:r>
            <a:endParaRPr lang="en-GB" sz="1200" kern="1200" dirty="0">
              <a:solidFill>
                <a:schemeClr val="tx1"/>
              </a:solidFill>
              <a:effectLst/>
              <a:latin typeface="Verdana" panose="020B0604030504040204" pitchFamily="34" charset="0"/>
              <a:ea typeface="+mn-ea"/>
              <a:cs typeface="+mn-cs"/>
            </a:endParaRPr>
          </a:p>
          <a:p>
            <a:r>
              <a:rPr lang="en-US" sz="1200" kern="1200" dirty="0">
                <a:solidFill>
                  <a:schemeClr val="tx1"/>
                </a:solidFill>
                <a:effectLst/>
                <a:latin typeface="Verdana" panose="020B0604030504040204" pitchFamily="34" charset="0"/>
                <a:ea typeface="+mn-ea"/>
                <a:cs typeface="+mn-cs"/>
              </a:rPr>
              <a:t>In summary, Singapore is betting on several horses at the same time but it is prioritizing LNG bunkering in the short term. In the mid-term, it believes biofuels will play a larger role and it is rooting for ammonia, hydrogen and methanol in the longer term. </a:t>
            </a:r>
          </a:p>
        </p:txBody>
      </p:sp>
      <p:sp>
        <p:nvSpPr>
          <p:cNvPr id="4" name="Slide Number Placeholder 3"/>
          <p:cNvSpPr>
            <a:spLocks noGrp="1"/>
          </p:cNvSpPr>
          <p:nvPr>
            <p:ph type="sldNum" sz="quarter" idx="10"/>
          </p:nvPr>
        </p:nvSpPr>
        <p:spPr/>
        <p:txBody>
          <a:bodyPr/>
          <a:lstStyle/>
          <a:p>
            <a:fld id="{9D88D179-62F5-4C45-A7E8-4C455F85FFEE}" type="slidenum">
              <a:rPr lang="en-US" smtClean="0"/>
              <a:t>21</a:t>
            </a:fld>
            <a:endParaRPr lang="en-US"/>
          </a:p>
        </p:txBody>
      </p:sp>
    </p:spTree>
    <p:extLst>
      <p:ext uri="{BB962C8B-B14F-4D97-AF65-F5344CB8AC3E}">
        <p14:creationId xmlns:p14="http://schemas.microsoft.com/office/powerpoint/2010/main" val="255683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t>22</a:t>
            </a:fld>
            <a:endParaRPr lang="en-US"/>
          </a:p>
        </p:txBody>
      </p:sp>
    </p:spTree>
    <p:extLst>
      <p:ext uri="{BB962C8B-B14F-4D97-AF65-F5344CB8AC3E}">
        <p14:creationId xmlns:p14="http://schemas.microsoft.com/office/powerpoint/2010/main" val="3012589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Disclaimer (show briefly)</a:t>
            </a:r>
          </a:p>
        </p:txBody>
      </p:sp>
      <p:sp>
        <p:nvSpPr>
          <p:cNvPr id="4" name="Slide Number Placeholder 3"/>
          <p:cNvSpPr>
            <a:spLocks noGrp="1"/>
          </p:cNvSpPr>
          <p:nvPr>
            <p:ph type="sldNum" sz="quarter" idx="10"/>
          </p:nvPr>
        </p:nvSpPr>
        <p:spPr/>
        <p:txBody>
          <a:bodyPr/>
          <a:lstStyle/>
          <a:p>
            <a:fld id="{9D88D179-62F5-4C45-A7E8-4C455F85FFEE}" type="slidenum">
              <a:rPr lang="en-US" smtClean="0"/>
              <a:pPr/>
              <a:t>2</a:t>
            </a:fld>
            <a:endParaRPr lang="en-US" dirty="0"/>
          </a:p>
        </p:txBody>
      </p:sp>
    </p:spTree>
    <p:extLst>
      <p:ext uri="{BB962C8B-B14F-4D97-AF65-F5344CB8AC3E}">
        <p14:creationId xmlns:p14="http://schemas.microsoft.com/office/powerpoint/2010/main" val="335368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Argus focused on Singapore to develop a new bunker methodology</a:t>
            </a:r>
            <a:r>
              <a:rPr lang="en-US" baseline="0" dirty="0" smtClean="0"/>
              <a:t> because:</a:t>
            </a:r>
          </a:p>
          <a:p>
            <a:pPr marL="228600" indent="-228600">
              <a:buAutoNum type="arabicPeriod"/>
            </a:pPr>
            <a:r>
              <a:rPr lang="en-US" baseline="0" dirty="0" smtClean="0"/>
              <a:t>It is the world’s largest bunker port, by far (4mn t per month or 50mn t per annum, which is about 25pc of global total). A lot of data is available in the spot market for us to report;</a:t>
            </a:r>
          </a:p>
          <a:p>
            <a:pPr marL="228600" indent="-228600">
              <a:buAutoNum type="arabicPeriod"/>
            </a:pPr>
            <a:r>
              <a:rPr lang="en-US" baseline="0" dirty="0" smtClean="0"/>
              <a:t>Mass flow meters were made mandatory in 2017 which increased price transparency;</a:t>
            </a:r>
          </a:p>
          <a:p>
            <a:pPr marL="228600" indent="-228600">
              <a:buAutoNum type="arabicPeriod"/>
            </a:pPr>
            <a:r>
              <a:rPr lang="en-US" baseline="0" dirty="0" smtClean="0"/>
              <a:t>IMO 2020: a new fuel (0.5pc VLSFO) was introduced and needed a benchmark price;</a:t>
            </a:r>
          </a:p>
          <a:p>
            <a:pPr marL="228600" indent="-228600">
              <a:buAutoNum type="arabicPeriod"/>
            </a:pPr>
            <a:r>
              <a:rPr lang="en-US" baseline="0" dirty="0" smtClean="0"/>
              <a:t>The marine and bunker industry wants price assessments that are transparent, reliable and based on actual market transactions.</a:t>
            </a:r>
            <a:endParaRPr lang="en-GB"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5</a:t>
            </a:fld>
            <a:endParaRPr lang="en-US" dirty="0"/>
          </a:p>
        </p:txBody>
      </p:sp>
    </p:spTree>
    <p:extLst>
      <p:ext uri="{BB962C8B-B14F-4D97-AF65-F5344CB8AC3E}">
        <p14:creationId xmlns:p14="http://schemas.microsoft.com/office/powerpoint/2010/main" val="2933237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Argus Bunker Indexes in Singapore are based on a Volume Weighted Average of reported deals that meet the following criteria:</a:t>
            </a:r>
          </a:p>
          <a:p>
            <a:pPr marL="171450" indent="-171450">
              <a:buFontTx/>
              <a:buChar char="-"/>
            </a:pPr>
            <a:r>
              <a:rPr lang="en-US" baseline="0" dirty="0" smtClean="0"/>
              <a:t>HSFO and VLSFO: 500 – 3,000t and MGO: 100-500t for delivery 4-12 days from the trade date</a:t>
            </a:r>
          </a:p>
          <a:p>
            <a:pPr marL="171450" indent="-171450">
              <a:buFontTx/>
              <a:buChar char="-"/>
            </a:pPr>
            <a:r>
              <a:rPr lang="en-US" baseline="0" dirty="0" smtClean="0"/>
              <a:t>We remove price outliers which we define as reported deals that are $4 above or below all deals that meet the standard parameters</a:t>
            </a:r>
          </a:p>
          <a:p>
            <a:pPr marL="171450" indent="-171450">
              <a:buFontTx/>
              <a:buChar char="-"/>
            </a:pPr>
            <a:r>
              <a:rPr lang="en-US" baseline="0" dirty="0" smtClean="0"/>
              <a:t>A VWA is then calculated of the remaining deals, and those are our price assessments.</a:t>
            </a:r>
            <a:endParaRPr lang="en-GB"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6</a:t>
            </a:fld>
            <a:endParaRPr lang="en-US" dirty="0"/>
          </a:p>
        </p:txBody>
      </p:sp>
    </p:spTree>
    <p:extLst>
      <p:ext uri="{BB962C8B-B14F-4D97-AF65-F5344CB8AC3E}">
        <p14:creationId xmlns:p14="http://schemas.microsoft.com/office/powerpoint/2010/main" val="3871708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a:t>
            </a:r>
            <a:r>
              <a:rPr lang="en-US" baseline="0" dirty="0" smtClean="0"/>
              <a:t> text above.</a:t>
            </a:r>
            <a:endParaRPr lang="en-GB"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7</a:t>
            </a:fld>
            <a:endParaRPr lang="en-US" dirty="0"/>
          </a:p>
        </p:txBody>
      </p:sp>
    </p:spTree>
    <p:extLst>
      <p:ext uri="{BB962C8B-B14F-4D97-AF65-F5344CB8AC3E}">
        <p14:creationId xmlns:p14="http://schemas.microsoft.com/office/powerpoint/2010/main" val="1094466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smtClean="0"/>
              <a:t>Argus started reporting</a:t>
            </a:r>
            <a:r>
              <a:rPr lang="en-US" baseline="0" dirty="0" smtClean="0"/>
              <a:t> bunker deals in Singapore from June 2018 onwards;</a:t>
            </a:r>
          </a:p>
          <a:p>
            <a:pPr marL="0" indent="0">
              <a:buFontTx/>
              <a:buNone/>
            </a:pPr>
            <a:r>
              <a:rPr lang="en-US" baseline="0" dirty="0" smtClean="0"/>
              <a:t>On average, we now report between 10-15 deals per day, depending on spot market activity;</a:t>
            </a:r>
          </a:p>
          <a:p>
            <a:pPr marL="0" indent="0">
              <a:buFontTx/>
              <a:buNone/>
            </a:pPr>
            <a:r>
              <a:rPr lang="en-US" baseline="0" dirty="0" smtClean="0"/>
              <a:t>Most of the deals before IMO 2020 were HSFO, afterwards this changed to a majority being VLSFO (now about two-thirds of deals received);</a:t>
            </a:r>
          </a:p>
          <a:p>
            <a:pPr marL="0" indent="0">
              <a:buFontTx/>
              <a:buNone/>
            </a:pPr>
            <a:r>
              <a:rPr lang="en-US" baseline="0" dirty="0" smtClean="0"/>
              <a:t>This is a representative share of the spot market, which allows our assessments to be an accurate reflection of value on any given trade date.</a:t>
            </a:r>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8</a:t>
            </a:fld>
            <a:endParaRPr lang="en-US" dirty="0"/>
          </a:p>
        </p:txBody>
      </p:sp>
    </p:spTree>
    <p:extLst>
      <p:ext uri="{BB962C8B-B14F-4D97-AF65-F5344CB8AC3E}">
        <p14:creationId xmlns:p14="http://schemas.microsoft.com/office/powerpoint/2010/main" val="1684423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Only a handful of companies submitted deals to</a:t>
            </a:r>
            <a:r>
              <a:rPr lang="en-US" baseline="0" dirty="0" smtClean="0"/>
              <a:t> Argus when we launched this initiative in June 2018;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 total of 55 companies have now submitted deals to us (cumulatively) or about 6-10 individual companies every day;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terms of type of companies, we receive about 50pc of deals from suppliers, 20pc from traders, 20pc from ship owners (buyers) and 10pc from brokers (based in Singapore and London);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 wide variety of submitters ensures that our assessments cannot be dominated by any one company.</a:t>
            </a:r>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9</a:t>
            </a:fld>
            <a:endParaRPr lang="en-US" dirty="0"/>
          </a:p>
        </p:txBody>
      </p:sp>
    </p:spTree>
    <p:extLst>
      <p:ext uri="{BB962C8B-B14F-4D97-AF65-F5344CB8AC3E}">
        <p14:creationId xmlns:p14="http://schemas.microsoft.com/office/powerpoint/2010/main" val="3331990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now also base our bunker assessments in other ports in Asia on a VWA methodology;</a:t>
            </a:r>
          </a:p>
          <a:p>
            <a:r>
              <a:rPr lang="en-US" baseline="0" dirty="0" smtClean="0"/>
              <a:t>After Singapore, we added Fujairah, then China (Zhoushan, Shanghai and Hong Kong), Japan and we now also receive deal information for South Korean ports (Busan, Ulsan and </a:t>
            </a:r>
            <a:r>
              <a:rPr lang="en-US" baseline="0" dirty="0" err="1" smtClean="0"/>
              <a:t>Yosu</a:t>
            </a:r>
            <a:r>
              <a:rPr lang="en-US" baseline="0" dirty="0" smtClean="0"/>
              <a:t>);</a:t>
            </a:r>
          </a:p>
          <a:p>
            <a:r>
              <a:rPr lang="en-US" baseline="0" dirty="0" smtClean="0"/>
              <a:t>On average, Argus reports between 35-40 spot deals each day in Asia.</a:t>
            </a:r>
            <a:endParaRPr lang="en-US" dirty="0"/>
          </a:p>
        </p:txBody>
      </p:sp>
      <p:sp>
        <p:nvSpPr>
          <p:cNvPr id="4" name="Slide Number Placeholder 3"/>
          <p:cNvSpPr>
            <a:spLocks noGrp="1"/>
          </p:cNvSpPr>
          <p:nvPr>
            <p:ph type="sldNum" sz="quarter" idx="10"/>
          </p:nvPr>
        </p:nvSpPr>
        <p:spPr/>
        <p:txBody>
          <a:bodyPr/>
          <a:lstStyle/>
          <a:p>
            <a:fld id="{9D88D179-62F5-4C45-A7E8-4C455F85FFEE}" type="slidenum">
              <a:rPr lang="en-US" smtClean="0"/>
              <a:pPr/>
              <a:t>10</a:t>
            </a:fld>
            <a:endParaRPr lang="en-US" dirty="0"/>
          </a:p>
        </p:txBody>
      </p:sp>
    </p:spTree>
    <p:extLst>
      <p:ext uri="{BB962C8B-B14F-4D97-AF65-F5344CB8AC3E}">
        <p14:creationId xmlns:p14="http://schemas.microsoft.com/office/powerpoint/2010/main" val="829312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Substantial</a:t>
            </a:r>
            <a:r>
              <a:rPr lang="en-US" baseline="0" dirty="0" smtClean="0"/>
              <a:t> run-up of outright prices since the past half year, in line with crude</a:t>
            </a:r>
          </a:p>
          <a:p>
            <a:pPr marL="171450" indent="-171450">
              <a:buFontTx/>
              <a:buChar char="-"/>
            </a:pPr>
            <a:r>
              <a:rPr lang="en-US" baseline="0" dirty="0" smtClean="0"/>
              <a:t>LSMGO spike: shortage of diesel due to Russian sanctions</a:t>
            </a:r>
          </a:p>
          <a:p>
            <a:pPr marL="171450" indent="-171450">
              <a:buFontTx/>
              <a:buChar char="-"/>
            </a:pPr>
            <a:r>
              <a:rPr lang="en-US" baseline="0" dirty="0" smtClean="0"/>
              <a:t>Past month (May): shortage of VLSFO cargo into SG</a:t>
            </a:r>
          </a:p>
        </p:txBody>
      </p:sp>
      <p:sp>
        <p:nvSpPr>
          <p:cNvPr id="4" name="Slide Number Placeholder 3"/>
          <p:cNvSpPr>
            <a:spLocks noGrp="1"/>
          </p:cNvSpPr>
          <p:nvPr>
            <p:ph type="sldNum" sz="quarter" idx="10"/>
          </p:nvPr>
        </p:nvSpPr>
        <p:spPr/>
        <p:txBody>
          <a:bodyPr/>
          <a:lstStyle/>
          <a:p>
            <a:fld id="{9D88D179-62F5-4C45-A7E8-4C455F85FFEE}" type="slidenum">
              <a:rPr lang="en-US" smtClean="0"/>
              <a:pPr/>
              <a:t>12</a:t>
            </a:fld>
            <a:endParaRPr lang="en-US" dirty="0"/>
          </a:p>
        </p:txBody>
      </p:sp>
    </p:spTree>
    <p:extLst>
      <p:ext uri="{BB962C8B-B14F-4D97-AF65-F5344CB8AC3E}">
        <p14:creationId xmlns:p14="http://schemas.microsoft.com/office/powerpoint/2010/main" val="38557028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10" y="761"/>
            <a:ext cx="9138577" cy="5141973"/>
          </a:xfrm>
          <a:prstGeom prst="rect">
            <a:avLst/>
          </a:prstGeom>
        </p:spPr>
      </p:pic>
      <p:sp>
        <p:nvSpPr>
          <p:cNvPr id="11" name="Rectangle 10"/>
          <p:cNvSpPr/>
          <p:nvPr userDrawn="1"/>
        </p:nvSpPr>
        <p:spPr>
          <a:xfrm>
            <a:off x="9067800" y="4160520"/>
            <a:ext cx="76200" cy="182880"/>
          </a:xfrm>
          <a:prstGeom prst="rect">
            <a:avLst/>
          </a:prstGeom>
          <a:solidFill>
            <a:srgbClr val="005DA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Verdana" panose="020B0604030504040204" pitchFamily="34" charset="0"/>
            </a:endParaRPr>
          </a:p>
        </p:txBody>
      </p:sp>
      <p:sp>
        <p:nvSpPr>
          <p:cNvPr id="12" name="TextBox 11"/>
          <p:cNvSpPr txBox="1"/>
          <p:nvPr userDrawn="1"/>
        </p:nvSpPr>
        <p:spPr>
          <a:xfrm>
            <a:off x="6814530" y="4127961"/>
            <a:ext cx="2253270" cy="731520"/>
          </a:xfrm>
          <a:prstGeom prst="rect">
            <a:avLst/>
          </a:prstGeom>
          <a:noFill/>
          <a:effectLst/>
        </p:spPr>
        <p:txBody>
          <a:bodyPr wrap="square" rtlCol="0">
            <a:spAutoFit/>
          </a:bodyPr>
          <a:lstStyle/>
          <a:p>
            <a:pPr algn="r">
              <a:spcBef>
                <a:spcPts val="600"/>
              </a:spcBef>
              <a:spcAft>
                <a:spcPts val="800"/>
              </a:spcAft>
            </a:pPr>
            <a:r>
              <a:rPr lang="en-GB" sz="1200" b="0" i="0" dirty="0">
                <a:solidFill>
                  <a:srgbClr val="005DAA"/>
                </a:solidFill>
                <a:latin typeface="Verdana"/>
                <a:cs typeface="Verdana"/>
              </a:rPr>
              <a:t>Market</a:t>
            </a:r>
            <a:r>
              <a:rPr lang="en-GB" sz="1200" b="0" i="0" baseline="0" dirty="0">
                <a:solidFill>
                  <a:srgbClr val="005DAA"/>
                </a:solidFill>
                <a:latin typeface="Verdana"/>
                <a:cs typeface="Verdana"/>
              </a:rPr>
              <a:t> Reporting</a:t>
            </a:r>
          </a:p>
          <a:p>
            <a:pPr algn="r">
              <a:spcAft>
                <a:spcPts val="600"/>
              </a:spcAft>
            </a:pPr>
            <a:r>
              <a:rPr lang="en-GB" sz="1200" b="0" i="0" baseline="0" dirty="0">
                <a:solidFill>
                  <a:srgbClr val="5B93BA"/>
                </a:solidFill>
                <a:latin typeface="Verdana"/>
                <a:cs typeface="Verdana"/>
              </a:rPr>
              <a:t>Consulting</a:t>
            </a:r>
          </a:p>
          <a:p>
            <a:pPr algn="r">
              <a:spcAft>
                <a:spcPts val="1200"/>
              </a:spcAft>
            </a:pPr>
            <a:r>
              <a:rPr lang="en-GB" sz="1200" b="0" i="0" baseline="0" dirty="0">
                <a:solidFill>
                  <a:srgbClr val="5B93BA"/>
                </a:solidFill>
                <a:latin typeface="Verdana"/>
                <a:cs typeface="Verdana"/>
              </a:rPr>
              <a:t>Events</a:t>
            </a:r>
            <a:endParaRPr lang="en-GB" sz="1200" b="0" i="0" dirty="0">
              <a:solidFill>
                <a:srgbClr val="5B93BA"/>
              </a:solidFill>
              <a:latin typeface="Verdana"/>
              <a:cs typeface="Verdana"/>
            </a:endParaRPr>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4632" y="4631513"/>
            <a:ext cx="2093912" cy="347589"/>
          </a:xfrm>
          <a:prstGeom prst="rect">
            <a:avLst/>
          </a:prstGeom>
        </p:spPr>
      </p:pic>
      <p:cxnSp>
        <p:nvCxnSpPr>
          <p:cNvPr id="15" name="Straight Connector 14"/>
          <p:cNvCxnSpPr/>
          <p:nvPr userDrawn="1"/>
        </p:nvCxnSpPr>
        <p:spPr>
          <a:xfrm flipV="1">
            <a:off x="493776" y="4400550"/>
            <a:ext cx="0" cy="458931"/>
          </a:xfrm>
          <a:prstGeom prst="line">
            <a:avLst/>
          </a:prstGeom>
          <a:ln w="6350"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5" y="761"/>
            <a:ext cx="9141288" cy="5141974"/>
          </a:xfrm>
          <a:prstGeom prst="rect">
            <a:avLst/>
          </a:prstGeom>
        </p:spPr>
      </p:pic>
      <p:sp>
        <p:nvSpPr>
          <p:cNvPr id="6" name="Title 5"/>
          <p:cNvSpPr>
            <a:spLocks noGrp="1"/>
          </p:cNvSpPr>
          <p:nvPr>
            <p:ph type="title"/>
          </p:nvPr>
        </p:nvSpPr>
        <p:spPr>
          <a:xfrm>
            <a:off x="493776" y="510549"/>
            <a:ext cx="7924800" cy="457200"/>
          </a:xfrm>
        </p:spPr>
        <p:txBody>
          <a:bodyPr/>
          <a:lstStyle>
            <a:lvl1pPr>
              <a:defRPr>
                <a:solidFill>
                  <a:srgbClr val="003F82"/>
                </a:solidFill>
              </a:defRPr>
            </a:lvl1pPr>
          </a:lstStyle>
          <a:p>
            <a:r>
              <a:rPr lang="en-US" dirty="0"/>
              <a:t>Click to edit Master title style</a:t>
            </a:r>
            <a:endParaRPr lang="en-GB" dirty="0"/>
          </a:p>
        </p:txBody>
      </p:sp>
      <p:sp>
        <p:nvSpPr>
          <p:cNvPr id="20" name="Text Placeholder 19"/>
          <p:cNvSpPr>
            <a:spLocks noGrp="1"/>
          </p:cNvSpPr>
          <p:nvPr>
            <p:ph type="body" sz="quarter" idx="10"/>
          </p:nvPr>
        </p:nvSpPr>
        <p:spPr>
          <a:xfrm>
            <a:off x="493776" y="1196349"/>
            <a:ext cx="6400800" cy="384801"/>
          </a:xfrm>
        </p:spPr>
        <p:txBody>
          <a:bodyPr lIns="0"/>
          <a:lstStyle>
            <a:lvl1pPr marL="0" indent="0">
              <a:spcBef>
                <a:spcPts val="0"/>
              </a:spcBef>
              <a:buNone/>
              <a:defRPr baseline="0">
                <a:solidFill>
                  <a:srgbClr val="003F82"/>
                </a:solidFill>
              </a:defRPr>
            </a:lvl1pPr>
            <a:lvl2pPr marL="457200" indent="0">
              <a:buNone/>
              <a:defRPr>
                <a:solidFill>
                  <a:srgbClr val="FFFFFF"/>
                </a:solidFill>
              </a:defRPr>
            </a:lvl2pPr>
            <a:lvl3pPr marL="914400" indent="0">
              <a:buNone/>
              <a:defRPr>
                <a:solidFill>
                  <a:srgbClr val="FFFFFF"/>
                </a:solidFill>
              </a:defRPr>
            </a:lvl3pPr>
            <a:lvl4pPr marL="1371600" indent="0">
              <a:buNone/>
              <a:defRPr>
                <a:solidFill>
                  <a:srgbClr val="FFFFFF"/>
                </a:solidFill>
              </a:defRPr>
            </a:lvl4pPr>
            <a:lvl5pPr marL="1828800" indent="0">
              <a:buNone/>
              <a:defRPr>
                <a:solidFill>
                  <a:srgbClr val="FFFFFF"/>
                </a:solidFill>
              </a:defRPr>
            </a:lvl5pPr>
          </a:lstStyle>
          <a:p>
            <a:pPr lvl="0"/>
            <a:r>
              <a:rPr lang="en-US"/>
              <a:t>Click to edit Master text styles</a:t>
            </a: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640" y="4631513"/>
            <a:ext cx="2093912" cy="347589"/>
          </a:xfrm>
          <a:prstGeom prst="rect">
            <a:avLst/>
          </a:prstGeom>
        </p:spPr>
      </p:pic>
      <p:cxnSp>
        <p:nvCxnSpPr>
          <p:cNvPr id="14" name="Straight Connector 13"/>
          <p:cNvCxnSpPr/>
          <p:nvPr userDrawn="1"/>
        </p:nvCxnSpPr>
        <p:spPr>
          <a:xfrm flipV="1">
            <a:off x="493776" y="4400550"/>
            <a:ext cx="0" cy="458931"/>
          </a:xfrm>
          <a:prstGeom prst="line">
            <a:avLst/>
          </a:prstGeom>
          <a:ln w="6350"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9067800" y="4160520"/>
            <a:ext cx="76200" cy="182880"/>
          </a:xfrm>
          <a:prstGeom prst="rect">
            <a:avLst/>
          </a:prstGeom>
          <a:solidFill>
            <a:srgbClr val="005DA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Verdana" panose="020B0604030504040204" pitchFamily="34" charset="0"/>
            </a:endParaRPr>
          </a:p>
        </p:txBody>
      </p:sp>
      <p:sp>
        <p:nvSpPr>
          <p:cNvPr id="10" name="TextBox 9"/>
          <p:cNvSpPr txBox="1"/>
          <p:nvPr userDrawn="1"/>
        </p:nvSpPr>
        <p:spPr>
          <a:xfrm>
            <a:off x="6814530" y="4127961"/>
            <a:ext cx="2253270" cy="731520"/>
          </a:xfrm>
          <a:prstGeom prst="rect">
            <a:avLst/>
          </a:prstGeom>
          <a:noFill/>
          <a:effectLst/>
        </p:spPr>
        <p:txBody>
          <a:bodyPr wrap="square" rtlCol="0">
            <a:spAutoFit/>
          </a:bodyPr>
          <a:lstStyle/>
          <a:p>
            <a:pPr algn="r">
              <a:spcBef>
                <a:spcPts val="600"/>
              </a:spcBef>
              <a:spcAft>
                <a:spcPts val="800"/>
              </a:spcAft>
            </a:pPr>
            <a:r>
              <a:rPr lang="en-GB" sz="1200" b="0" i="0" dirty="0">
                <a:solidFill>
                  <a:srgbClr val="005DAA"/>
                </a:solidFill>
                <a:latin typeface="Verdana"/>
                <a:cs typeface="Verdana"/>
              </a:rPr>
              <a:t>Market</a:t>
            </a:r>
            <a:r>
              <a:rPr lang="en-GB" sz="1200" b="0" i="0" baseline="0" dirty="0">
                <a:solidFill>
                  <a:srgbClr val="005DAA"/>
                </a:solidFill>
                <a:latin typeface="Verdana"/>
                <a:cs typeface="Verdana"/>
              </a:rPr>
              <a:t> Reporting</a:t>
            </a:r>
          </a:p>
          <a:p>
            <a:pPr algn="r">
              <a:spcAft>
                <a:spcPts val="600"/>
              </a:spcAft>
            </a:pPr>
            <a:r>
              <a:rPr lang="en-GB" sz="1200" b="0" i="0" baseline="0" dirty="0">
                <a:solidFill>
                  <a:srgbClr val="5B93BA"/>
                </a:solidFill>
                <a:latin typeface="Verdana"/>
                <a:cs typeface="Verdana"/>
              </a:rPr>
              <a:t>Consulting</a:t>
            </a:r>
          </a:p>
          <a:p>
            <a:pPr algn="r">
              <a:spcAft>
                <a:spcPts val="1200"/>
              </a:spcAft>
            </a:pPr>
            <a:r>
              <a:rPr lang="en-GB" sz="1200" b="0" i="0" baseline="0" dirty="0">
                <a:solidFill>
                  <a:srgbClr val="5B93BA"/>
                </a:solidFill>
                <a:latin typeface="Verdana"/>
                <a:cs typeface="Verdana"/>
              </a:rPr>
              <a:t>Events</a:t>
            </a:r>
            <a:endParaRPr lang="en-GB" sz="1200" b="0" i="0" dirty="0">
              <a:solidFill>
                <a:srgbClr val="5B93BA"/>
              </a:solidFill>
              <a:latin typeface="Verdana"/>
              <a:cs typeface="Verdana"/>
            </a:endParaRPr>
          </a:p>
        </p:txBody>
      </p:sp>
      <p:sp>
        <p:nvSpPr>
          <p:cNvPr id="4" name="Slide Number Placeholder 3">
            <a:extLst>
              <a:ext uri="{FF2B5EF4-FFF2-40B4-BE49-F238E27FC236}">
                <a16:creationId xmlns:a16="http://schemas.microsoft.com/office/drawing/2014/main" id="{CACD69C6-64AF-490C-9994-3FB467DD52E7}"/>
              </a:ext>
            </a:extLst>
          </p:cNvPr>
          <p:cNvSpPr>
            <a:spLocks noGrp="1"/>
          </p:cNvSpPr>
          <p:nvPr>
            <p:ph type="sldNum" sz="quarter" idx="12"/>
          </p:nvPr>
        </p:nvSpPr>
        <p:spPr/>
        <p:txBody>
          <a:bodyPr/>
          <a:lstStyle/>
          <a:p>
            <a:fld id="{DEE2B7A0-0AFB-437C-B7EE-75F4236C67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rgbClr val="005DAA"/>
        </a:solidFill>
        <a:effectLst/>
      </p:bgPr>
    </p:bg>
    <p:spTree>
      <p:nvGrpSpPr>
        <p:cNvPr id="1" name=""/>
        <p:cNvGrpSpPr/>
        <p:nvPr/>
      </p:nvGrpSpPr>
      <p:grpSpPr>
        <a:xfrm>
          <a:off x="0" y="0"/>
          <a:ext cx="0" cy="0"/>
          <a:chOff x="0" y="0"/>
          <a:chExt cx="0" cy="0"/>
        </a:xfrm>
      </p:grpSpPr>
      <p:cxnSp>
        <p:nvCxnSpPr>
          <p:cNvPr id="4" name="Straight Connector 3"/>
          <p:cNvCxnSpPr/>
          <p:nvPr userDrawn="1"/>
        </p:nvCxnSpPr>
        <p:spPr>
          <a:xfrm flipV="1">
            <a:off x="496888" y="777479"/>
            <a:ext cx="0" cy="222765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itle 1"/>
          <p:cNvSpPr>
            <a:spLocks noGrp="1"/>
          </p:cNvSpPr>
          <p:nvPr>
            <p:ph type="title"/>
          </p:nvPr>
        </p:nvSpPr>
        <p:spPr>
          <a:xfrm>
            <a:off x="584200" y="758437"/>
            <a:ext cx="8077200" cy="2295914"/>
          </a:xfrm>
        </p:spPr>
        <p:txBody>
          <a:bodyPr/>
          <a:lstStyle>
            <a:lvl1pPr algn="l">
              <a:defRPr baseline="0">
                <a:solidFill>
                  <a:schemeClr val="bg1"/>
                </a:solidFill>
                <a:latin typeface="Trebuchet MS" pitchFamily="34" charset="0"/>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06ADDFD3-F94B-44B6-856F-420695C167BD}"/>
              </a:ext>
            </a:extLst>
          </p:cNvPr>
          <p:cNvSpPr>
            <a:spLocks noGrp="1"/>
          </p:cNvSpPr>
          <p:nvPr>
            <p:ph type="ftr" sz="quarter" idx="10"/>
          </p:nvPr>
        </p:nvSpPr>
        <p:spPr/>
        <p:txBody>
          <a:bodyPr/>
          <a:lstStyle>
            <a:lvl1pPr>
              <a:defRPr>
                <a:solidFill>
                  <a:schemeClr val="bg1"/>
                </a:solidFill>
              </a:defRPr>
            </a:lvl1pPr>
          </a:lstStyle>
          <a:p>
            <a:r>
              <a:rPr lang="en-US"/>
              <a:t>Copyright © 2021 Argus Media group. All rights reserved.</a:t>
            </a:r>
            <a:endParaRPr lang="en-US" dirty="0"/>
          </a:p>
        </p:txBody>
      </p:sp>
      <p:sp>
        <p:nvSpPr>
          <p:cNvPr id="3" name="Slide Number Placeholder 2">
            <a:extLst>
              <a:ext uri="{FF2B5EF4-FFF2-40B4-BE49-F238E27FC236}">
                <a16:creationId xmlns:a16="http://schemas.microsoft.com/office/drawing/2014/main" id="{C7059E76-8862-437B-934B-7CF2C38A86AA}"/>
              </a:ext>
            </a:extLst>
          </p:cNvPr>
          <p:cNvSpPr>
            <a:spLocks noGrp="1"/>
          </p:cNvSpPr>
          <p:nvPr>
            <p:ph type="sldNum" sz="quarter" idx="11"/>
          </p:nvPr>
        </p:nvSpPr>
        <p:spPr/>
        <p:txBody>
          <a:bodyPr/>
          <a:lstStyle>
            <a:lvl1pPr>
              <a:defRPr>
                <a:solidFill>
                  <a:schemeClr val="bg1"/>
                </a:solidFill>
              </a:defRPr>
            </a:lvl1pPr>
          </a:lstStyle>
          <a:p>
            <a:fld id="{DEE2B7A0-0AFB-437C-B7EE-75F4236C67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5" name="Content Placeholder 2"/>
          <p:cNvSpPr>
            <a:spLocks noGrp="1"/>
          </p:cNvSpPr>
          <p:nvPr>
            <p:ph sz="half" idx="1"/>
          </p:nvPr>
        </p:nvSpPr>
        <p:spPr>
          <a:xfrm>
            <a:off x="609600" y="819150"/>
            <a:ext cx="8001000" cy="338328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p:cNvCxnSpPr/>
          <p:nvPr userDrawn="1"/>
        </p:nvCxnSpPr>
        <p:spPr>
          <a:xfrm flipV="1">
            <a:off x="501657" y="238127"/>
            <a:ext cx="0" cy="405000"/>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Title Placeholder 1"/>
          <p:cNvSpPr>
            <a:spLocks noGrp="1"/>
          </p:cNvSpPr>
          <p:nvPr>
            <p:ph type="title"/>
          </p:nvPr>
        </p:nvSpPr>
        <p:spPr>
          <a:xfrm>
            <a:off x="614369" y="228600"/>
            <a:ext cx="8001000" cy="457200"/>
          </a:xfrm>
          <a:prstGeom prst="rect">
            <a:avLst/>
          </a:prstGeom>
        </p:spPr>
        <p:txBody>
          <a:bodyPr vert="horz" lIns="0" tIns="0" rIns="0" bIns="0" rtlCol="0" anchor="b">
            <a:normAutofit/>
          </a:bodyPr>
          <a:lstStyle/>
          <a:p>
            <a:r>
              <a:rPr lang="en-US"/>
              <a:t>Click to edit Master title style</a:t>
            </a:r>
            <a:endParaRPr lang="en-US" dirty="0"/>
          </a:p>
        </p:txBody>
      </p:sp>
      <p:sp>
        <p:nvSpPr>
          <p:cNvPr id="11" name="Footer Placeholder 7"/>
          <p:cNvSpPr>
            <a:spLocks noGrp="1"/>
          </p:cNvSpPr>
          <p:nvPr>
            <p:ph type="ftr" sz="quarter" idx="10"/>
          </p:nvPr>
        </p:nvSpPr>
        <p:spPr>
          <a:xfrm>
            <a:off x="5562600" y="4762918"/>
            <a:ext cx="3161730" cy="91440"/>
          </a:xfrm>
        </p:spPr>
        <p:txBody>
          <a:bodyPr/>
          <a:lstStyle>
            <a:lvl1pPr algn="r">
              <a:defRPr sz="600" spc="0" baseline="0">
                <a:solidFill>
                  <a:srgbClr val="636463"/>
                </a:solidFill>
                <a:latin typeface="Trebuchet MS" panose="020B0603020202020204" pitchFamily="34" charset="0"/>
              </a:defRPr>
            </a:lvl1pPr>
          </a:lstStyle>
          <a:p>
            <a:r>
              <a:rPr lang="en-US"/>
              <a:t>Copyright © 2021 Argus Media group. All rights reserved.</a:t>
            </a:r>
            <a:endParaRPr lang="en-US" dirty="0"/>
          </a:p>
        </p:txBody>
      </p:sp>
      <p:pic>
        <p:nvPicPr>
          <p:cNvPr id="12" name="Picture 14"/>
          <p:cNvPicPr>
            <a:picLocks noChangeAspect="1"/>
          </p:cNvPicPr>
          <p:nvPr userDrawn="1"/>
        </p:nvPicPr>
        <p:blipFill>
          <a:blip r:embed="rId2" cstate="print"/>
          <a:srcRect/>
          <a:stretch>
            <a:fillRect/>
          </a:stretch>
        </p:blipFill>
        <p:spPr bwMode="auto">
          <a:xfrm>
            <a:off x="501657" y="4494695"/>
            <a:ext cx="925805" cy="361834"/>
          </a:xfrm>
          <a:prstGeom prst="rect">
            <a:avLst/>
          </a:prstGeom>
          <a:noFill/>
          <a:ln w="9525">
            <a:noFill/>
            <a:miter lim="800000"/>
            <a:headEnd/>
            <a:tailEnd/>
          </a:ln>
        </p:spPr>
      </p:pic>
      <p:pic>
        <p:nvPicPr>
          <p:cNvPr id="8" name="Picture 7">
            <a:extLst>
              <a:ext uri="{FF2B5EF4-FFF2-40B4-BE49-F238E27FC236}">
                <a16:creationId xmlns:a16="http://schemas.microsoft.com/office/drawing/2014/main" id="{7EB2E142-95CF-479C-89DC-709EA0D12E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1435" y="4556760"/>
            <a:ext cx="1429165" cy="148590"/>
          </a:xfrm>
          <a:prstGeom prst="rect">
            <a:avLst/>
          </a:prstGeom>
        </p:spPr>
      </p:pic>
      <p:sp>
        <p:nvSpPr>
          <p:cNvPr id="2" name="Slide Number Placeholder 1">
            <a:extLst>
              <a:ext uri="{FF2B5EF4-FFF2-40B4-BE49-F238E27FC236}">
                <a16:creationId xmlns:a16="http://schemas.microsoft.com/office/drawing/2014/main" id="{C20E7149-558F-4165-A765-8CB0401CDD6A}"/>
              </a:ext>
            </a:extLst>
          </p:cNvPr>
          <p:cNvSpPr>
            <a:spLocks noGrp="1"/>
          </p:cNvSpPr>
          <p:nvPr>
            <p:ph type="sldNum" sz="quarter" idx="11"/>
          </p:nvPr>
        </p:nvSpPr>
        <p:spPr/>
        <p:txBody>
          <a:bodyPr/>
          <a:lstStyle/>
          <a:p>
            <a:fld id="{DEE2B7A0-0AFB-437C-B7EE-75F4236C67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lt text slide">
    <p:bg>
      <p:bgPr>
        <a:solidFill>
          <a:srgbClr val="005DAA"/>
        </a:solidFill>
        <a:effectLst/>
      </p:bgPr>
    </p:bg>
    <p:spTree>
      <p:nvGrpSpPr>
        <p:cNvPr id="1" name=""/>
        <p:cNvGrpSpPr/>
        <p:nvPr/>
      </p:nvGrpSpPr>
      <p:grpSpPr>
        <a:xfrm>
          <a:off x="0" y="0"/>
          <a:ext cx="0" cy="0"/>
          <a:chOff x="0" y="0"/>
          <a:chExt cx="0" cy="0"/>
        </a:xfrm>
      </p:grpSpPr>
      <p:sp>
        <p:nvSpPr>
          <p:cNvPr id="4" name="Content Placeholder 2"/>
          <p:cNvSpPr>
            <a:spLocks noGrp="1"/>
          </p:cNvSpPr>
          <p:nvPr>
            <p:ph sz="half" idx="1"/>
          </p:nvPr>
        </p:nvSpPr>
        <p:spPr>
          <a:xfrm>
            <a:off x="609600" y="871538"/>
            <a:ext cx="8001000" cy="3200400"/>
          </a:xfrm>
        </p:spPr>
        <p:txBody>
          <a:bodyPr/>
          <a:lstStyle>
            <a:lvl1pPr>
              <a:buClr>
                <a:schemeClr val="bg1"/>
              </a:buClr>
              <a:defRPr sz="2000">
                <a:solidFill>
                  <a:srgbClr val="FFFFFF"/>
                </a:solidFill>
              </a:defRPr>
            </a:lvl1pPr>
            <a:lvl2pPr>
              <a:buClr>
                <a:schemeClr val="bg1"/>
              </a:buClr>
              <a:defRPr sz="1800">
                <a:solidFill>
                  <a:srgbClr val="FFFFFF"/>
                </a:solidFill>
              </a:defRPr>
            </a:lvl2pPr>
            <a:lvl3pPr>
              <a:buClr>
                <a:schemeClr val="bg1"/>
              </a:buClr>
              <a:defRPr sz="1600">
                <a:solidFill>
                  <a:srgbClr val="FFFFFF"/>
                </a:solidFill>
              </a:defRPr>
            </a:lvl3pPr>
            <a:lvl4pPr>
              <a:buClr>
                <a:schemeClr val="bg1"/>
              </a:buClr>
              <a:defRPr sz="1400">
                <a:solidFill>
                  <a:srgbClr val="FFFFFF"/>
                </a:solidFill>
              </a:defRPr>
            </a:lvl4pPr>
            <a:lvl5pPr>
              <a:buClr>
                <a:schemeClr val="bg1"/>
              </a:buClr>
              <a:defRPr sz="1400">
                <a:solidFill>
                  <a:srgbClr val="FFFFF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Placeholder 1"/>
          <p:cNvSpPr>
            <a:spLocks noGrp="1"/>
          </p:cNvSpPr>
          <p:nvPr>
            <p:ph type="title"/>
          </p:nvPr>
        </p:nvSpPr>
        <p:spPr>
          <a:xfrm>
            <a:off x="609600" y="242887"/>
            <a:ext cx="8001000" cy="457200"/>
          </a:xfrm>
          <a:prstGeom prst="rect">
            <a:avLst/>
          </a:prstGeom>
        </p:spPr>
        <p:txBody>
          <a:bodyPr vert="horz" lIns="0" tIns="0" rIns="0" bIns="0" rtlCol="0" anchor="b">
            <a:normAutofit/>
          </a:bodyPr>
          <a:lstStyle>
            <a:lvl1pPr>
              <a:defRPr>
                <a:solidFill>
                  <a:schemeClr val="bg1"/>
                </a:solidFill>
              </a:defRPr>
            </a:lvl1pPr>
          </a:lstStyle>
          <a:p>
            <a:r>
              <a:rPr lang="en-US"/>
              <a:t>Click to edit Master title style</a:t>
            </a:r>
            <a:endParaRPr lang="en-US" dirty="0"/>
          </a:p>
        </p:txBody>
      </p:sp>
      <p:cxnSp>
        <p:nvCxnSpPr>
          <p:cNvPr id="13" name="Straight Connector 12"/>
          <p:cNvCxnSpPr/>
          <p:nvPr userDrawn="1"/>
        </p:nvCxnSpPr>
        <p:spPr>
          <a:xfrm flipV="1">
            <a:off x="495300" y="242887"/>
            <a:ext cx="0" cy="40500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Footer Placeholder 7"/>
          <p:cNvSpPr>
            <a:spLocks noGrp="1"/>
          </p:cNvSpPr>
          <p:nvPr>
            <p:ph type="ftr" sz="quarter" idx="10"/>
          </p:nvPr>
        </p:nvSpPr>
        <p:spPr>
          <a:xfrm>
            <a:off x="5562600" y="4762918"/>
            <a:ext cx="3161730" cy="91440"/>
          </a:xfrm>
        </p:spPr>
        <p:txBody>
          <a:bodyPr/>
          <a:lstStyle>
            <a:lvl1pPr algn="r">
              <a:defRPr sz="600" spc="0" baseline="0">
                <a:solidFill>
                  <a:schemeClr val="bg1"/>
                </a:solidFill>
                <a:latin typeface="Trebuchet MS" panose="020B0603020202020204" pitchFamily="34" charset="0"/>
              </a:defRPr>
            </a:lvl1pPr>
          </a:lstStyle>
          <a:p>
            <a:r>
              <a:rPr lang="en-US"/>
              <a:t>Copyright © 2021 Argus Media group. All rights reserved.</a:t>
            </a:r>
            <a:endParaRPr lang="en-US" dirty="0"/>
          </a:p>
        </p:txBody>
      </p:sp>
      <p:sp>
        <p:nvSpPr>
          <p:cNvPr id="2" name="Slide Number Placeholder 1">
            <a:extLst>
              <a:ext uri="{FF2B5EF4-FFF2-40B4-BE49-F238E27FC236}">
                <a16:creationId xmlns:a16="http://schemas.microsoft.com/office/drawing/2014/main" id="{9E893299-B8D4-4DD0-A070-BD544252A2E8}"/>
              </a:ext>
            </a:extLst>
          </p:cNvPr>
          <p:cNvSpPr>
            <a:spLocks noGrp="1"/>
          </p:cNvSpPr>
          <p:nvPr>
            <p:ph type="sldNum" sz="quarter" idx="11"/>
          </p:nvPr>
        </p:nvSpPr>
        <p:spPr/>
        <p:txBody>
          <a:bodyPr/>
          <a:lstStyle>
            <a:lvl1pPr>
              <a:defRPr>
                <a:solidFill>
                  <a:schemeClr val="bg1"/>
                </a:solidFill>
              </a:defRPr>
            </a:lvl1pPr>
          </a:lstStyle>
          <a:p>
            <a:fld id="{DEE2B7A0-0AFB-437C-B7EE-75F4236C67C9}" type="slidenum">
              <a:rPr lang="en-US" smtClean="0"/>
              <a:pPr/>
              <a:t>‹#›</a:t>
            </a:fld>
            <a:endParaRPr lang="en-US"/>
          </a:p>
        </p:txBody>
      </p:sp>
    </p:spTree>
    <p:extLst>
      <p:ext uri="{BB962C8B-B14F-4D97-AF65-F5344CB8AC3E}">
        <p14:creationId xmlns:p14="http://schemas.microsoft.com/office/powerpoint/2010/main" val="1921697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S Layout">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609600" y="228600"/>
            <a:ext cx="8077200" cy="4023360"/>
          </a:xfrm>
        </p:spPr>
        <p:txBody>
          <a:bodyPr/>
          <a:lstStyle>
            <a:lvl1pPr>
              <a:defRPr sz="2000"/>
            </a:lvl1pPr>
            <a:lvl2pPr marL="542925" indent="-180975">
              <a:defRPr sz="1800"/>
            </a:lvl2pPr>
            <a:lvl3pPr marL="714375" indent="-171450">
              <a:defRPr sz="1600"/>
            </a:lvl3pPr>
            <a:lvl4pPr marL="895350" indent="-180975">
              <a:defRPr sz="1400"/>
            </a:lvl4pPr>
            <a:lvl5pPr marL="1076325" indent="-180975">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Box 1"/>
          <p:cNvSpPr txBox="1"/>
          <p:nvPr userDrawn="1"/>
        </p:nvSpPr>
        <p:spPr>
          <a:xfrm>
            <a:off x="4140613" y="2468880"/>
            <a:ext cx="862774" cy="205740"/>
          </a:xfrm>
          <a:prstGeom prst="rect">
            <a:avLst/>
          </a:prstGeom>
        </p:spPr>
        <p:txBody>
          <a:bodyPr vert="horz" wrap="none" lIns="0" tIns="0" rIns="0" bIns="0" rtlCol="0" anchor="t">
            <a:normAutofit fontScale="85000" lnSpcReduction="10000"/>
          </a:bodyPr>
          <a:lstStyle/>
          <a:p>
            <a:endParaRPr lang="en-GB" sz="1800" dirty="0">
              <a:latin typeface="Verdana" panose="020B0604030504040204" pitchFamily="34" charset="0"/>
              <a:ea typeface="ＭＳ Ｐゴシック" pitchFamily="34" charset="-128"/>
            </a:endParaRPr>
          </a:p>
        </p:txBody>
      </p:sp>
      <p:sp>
        <p:nvSpPr>
          <p:cNvPr id="18" name="Footer Placeholder 7"/>
          <p:cNvSpPr>
            <a:spLocks noGrp="1"/>
          </p:cNvSpPr>
          <p:nvPr>
            <p:ph type="ftr" sz="quarter" idx="10"/>
          </p:nvPr>
        </p:nvSpPr>
        <p:spPr>
          <a:xfrm>
            <a:off x="5562600" y="4762918"/>
            <a:ext cx="3161730" cy="91440"/>
          </a:xfrm>
        </p:spPr>
        <p:txBody>
          <a:bodyPr/>
          <a:lstStyle>
            <a:lvl1pPr algn="r">
              <a:defRPr sz="600" spc="0" baseline="0">
                <a:solidFill>
                  <a:srgbClr val="636463"/>
                </a:solidFill>
                <a:latin typeface="Trebuchet MS" panose="020B0603020202020204" pitchFamily="34" charset="0"/>
              </a:defRPr>
            </a:lvl1pPr>
          </a:lstStyle>
          <a:p>
            <a:r>
              <a:rPr lang="en-US"/>
              <a:t>Copyright © 2021 Argus Media group. All rights reserved.</a:t>
            </a:r>
            <a:endParaRPr lang="en-US" dirty="0"/>
          </a:p>
        </p:txBody>
      </p:sp>
      <p:pic>
        <p:nvPicPr>
          <p:cNvPr id="19" name="Picture 14"/>
          <p:cNvPicPr>
            <a:picLocks noChangeAspect="1"/>
          </p:cNvPicPr>
          <p:nvPr userDrawn="1"/>
        </p:nvPicPr>
        <p:blipFill>
          <a:blip r:embed="rId2" cstate="print"/>
          <a:srcRect/>
          <a:stretch>
            <a:fillRect/>
          </a:stretch>
        </p:blipFill>
        <p:spPr bwMode="auto">
          <a:xfrm>
            <a:off x="501657" y="4494695"/>
            <a:ext cx="925805" cy="361834"/>
          </a:xfrm>
          <a:prstGeom prst="rect">
            <a:avLst/>
          </a:prstGeom>
          <a:noFill/>
          <a:ln w="9525">
            <a:noFill/>
            <a:miter lim="800000"/>
            <a:headEnd/>
            <a:tailEnd/>
          </a:ln>
        </p:spPr>
      </p:pic>
      <p:pic>
        <p:nvPicPr>
          <p:cNvPr id="7" name="Picture 6">
            <a:extLst>
              <a:ext uri="{FF2B5EF4-FFF2-40B4-BE49-F238E27FC236}">
                <a16:creationId xmlns:a16="http://schemas.microsoft.com/office/drawing/2014/main" id="{65CF706B-8E52-4787-BE22-F622A02D32A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1435" y="4556760"/>
            <a:ext cx="1429165" cy="148590"/>
          </a:xfrm>
          <a:prstGeom prst="rect">
            <a:avLst/>
          </a:prstGeom>
        </p:spPr>
      </p:pic>
      <p:sp>
        <p:nvSpPr>
          <p:cNvPr id="3" name="Slide Number Placeholder 2">
            <a:extLst>
              <a:ext uri="{FF2B5EF4-FFF2-40B4-BE49-F238E27FC236}">
                <a16:creationId xmlns:a16="http://schemas.microsoft.com/office/drawing/2014/main" id="{02DE28CA-765E-48CE-8C62-D423DA9EBBC7}"/>
              </a:ext>
            </a:extLst>
          </p:cNvPr>
          <p:cNvSpPr>
            <a:spLocks noGrp="1"/>
          </p:cNvSpPr>
          <p:nvPr>
            <p:ph type="sldNum" sz="quarter" idx="11"/>
          </p:nvPr>
        </p:nvSpPr>
        <p:spPr/>
        <p:txBody>
          <a:bodyPr/>
          <a:lstStyle/>
          <a:p>
            <a:fld id="{DEE2B7A0-0AFB-437C-B7EE-75F4236C67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Two Layout">
    <p:spTree>
      <p:nvGrpSpPr>
        <p:cNvPr id="1" name=""/>
        <p:cNvGrpSpPr/>
        <p:nvPr/>
      </p:nvGrpSpPr>
      <p:grpSpPr>
        <a:xfrm>
          <a:off x="0" y="0"/>
          <a:ext cx="0" cy="0"/>
          <a:chOff x="0" y="0"/>
          <a:chExt cx="0" cy="0"/>
        </a:xfrm>
      </p:grpSpPr>
      <p:sp>
        <p:nvSpPr>
          <p:cNvPr id="11" name="Content Placeholder 2"/>
          <p:cNvSpPr>
            <a:spLocks noGrp="1"/>
          </p:cNvSpPr>
          <p:nvPr>
            <p:ph sz="half" idx="1"/>
          </p:nvPr>
        </p:nvSpPr>
        <p:spPr>
          <a:xfrm>
            <a:off x="609600" y="819150"/>
            <a:ext cx="3886200" cy="338328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Straight Connector 11"/>
          <p:cNvCxnSpPr/>
          <p:nvPr userDrawn="1"/>
        </p:nvCxnSpPr>
        <p:spPr>
          <a:xfrm flipV="1">
            <a:off x="501657" y="238127"/>
            <a:ext cx="0" cy="405000"/>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Placeholder 1"/>
          <p:cNvSpPr>
            <a:spLocks noGrp="1"/>
          </p:cNvSpPr>
          <p:nvPr>
            <p:ph type="title"/>
          </p:nvPr>
        </p:nvSpPr>
        <p:spPr>
          <a:xfrm>
            <a:off x="614369" y="228600"/>
            <a:ext cx="8001000" cy="457200"/>
          </a:xfrm>
          <a:prstGeom prst="rect">
            <a:avLst/>
          </a:prstGeom>
        </p:spPr>
        <p:txBody>
          <a:bodyPr vert="horz" lIns="0" tIns="0" rIns="0" bIns="0" rtlCol="0" anchor="b">
            <a:normAutofit/>
          </a:bodyPr>
          <a:lstStyle/>
          <a:p>
            <a:r>
              <a:rPr lang="en-US"/>
              <a:t>Click to edit Master title style</a:t>
            </a:r>
            <a:endParaRPr lang="en-US" dirty="0"/>
          </a:p>
        </p:txBody>
      </p:sp>
      <p:sp>
        <p:nvSpPr>
          <p:cNvPr id="16" name="Content Placeholder 2"/>
          <p:cNvSpPr>
            <a:spLocks noGrp="1"/>
          </p:cNvSpPr>
          <p:nvPr>
            <p:ph sz="half" idx="12"/>
          </p:nvPr>
        </p:nvSpPr>
        <p:spPr>
          <a:xfrm>
            <a:off x="4724400" y="819150"/>
            <a:ext cx="3886200" cy="338328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Footer Placeholder 7"/>
          <p:cNvSpPr>
            <a:spLocks noGrp="1"/>
          </p:cNvSpPr>
          <p:nvPr>
            <p:ph type="ftr" sz="quarter" idx="10"/>
          </p:nvPr>
        </p:nvSpPr>
        <p:spPr>
          <a:xfrm>
            <a:off x="5562600" y="4762918"/>
            <a:ext cx="3161730" cy="91440"/>
          </a:xfrm>
        </p:spPr>
        <p:txBody>
          <a:bodyPr/>
          <a:lstStyle>
            <a:lvl1pPr algn="r">
              <a:defRPr sz="600" spc="0" baseline="0">
                <a:solidFill>
                  <a:srgbClr val="636463"/>
                </a:solidFill>
                <a:latin typeface="Trebuchet MS" panose="020B0603020202020204" pitchFamily="34" charset="0"/>
              </a:defRPr>
            </a:lvl1pPr>
          </a:lstStyle>
          <a:p>
            <a:r>
              <a:rPr lang="en-US"/>
              <a:t>Copyright © 2021 Argus Media group. All rights reserved.</a:t>
            </a:r>
            <a:endParaRPr lang="en-US" dirty="0"/>
          </a:p>
        </p:txBody>
      </p:sp>
      <p:pic>
        <p:nvPicPr>
          <p:cNvPr id="21" name="Picture 14"/>
          <p:cNvPicPr>
            <a:picLocks noChangeAspect="1"/>
          </p:cNvPicPr>
          <p:nvPr userDrawn="1"/>
        </p:nvPicPr>
        <p:blipFill>
          <a:blip r:embed="rId2" cstate="print"/>
          <a:srcRect/>
          <a:stretch>
            <a:fillRect/>
          </a:stretch>
        </p:blipFill>
        <p:spPr bwMode="auto">
          <a:xfrm>
            <a:off x="501657" y="4494695"/>
            <a:ext cx="925805" cy="361834"/>
          </a:xfrm>
          <a:prstGeom prst="rect">
            <a:avLst/>
          </a:prstGeom>
          <a:noFill/>
          <a:ln w="9525">
            <a:noFill/>
            <a:miter lim="800000"/>
            <a:headEnd/>
            <a:tailEnd/>
          </a:ln>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81435" y="4556760"/>
            <a:ext cx="1429165" cy="148590"/>
          </a:xfrm>
          <a:prstGeom prst="rect">
            <a:avLst/>
          </a:prstGeom>
        </p:spPr>
      </p:pic>
      <p:sp>
        <p:nvSpPr>
          <p:cNvPr id="2" name="Slide Number Placeholder 1">
            <a:extLst>
              <a:ext uri="{FF2B5EF4-FFF2-40B4-BE49-F238E27FC236}">
                <a16:creationId xmlns:a16="http://schemas.microsoft.com/office/drawing/2014/main" id="{88F0FA5B-5B8C-4B76-B9D7-9BAF6CB7E993}"/>
              </a:ext>
            </a:extLst>
          </p:cNvPr>
          <p:cNvSpPr>
            <a:spLocks noGrp="1"/>
          </p:cNvSpPr>
          <p:nvPr>
            <p:ph type="sldNum" sz="quarter" idx="13"/>
          </p:nvPr>
        </p:nvSpPr>
        <p:spPr/>
        <p:txBody>
          <a:bodyPr/>
          <a:lstStyle/>
          <a:p>
            <a:fld id="{DEE2B7A0-0AFB-437C-B7EE-75F4236C67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GIONS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28647" y="1226849"/>
            <a:ext cx="6486706" cy="3172330"/>
          </a:xfrm>
          <a:prstGeom prst="rect">
            <a:avLst/>
          </a:prstGeom>
        </p:spPr>
      </p:pic>
      <p:sp>
        <p:nvSpPr>
          <p:cNvPr id="13" name="Footer Placeholder 7"/>
          <p:cNvSpPr>
            <a:spLocks noGrp="1"/>
          </p:cNvSpPr>
          <p:nvPr>
            <p:ph type="ftr" sz="quarter" idx="10"/>
          </p:nvPr>
        </p:nvSpPr>
        <p:spPr>
          <a:xfrm>
            <a:off x="5562600" y="4762918"/>
            <a:ext cx="3161730" cy="91440"/>
          </a:xfrm>
        </p:spPr>
        <p:txBody>
          <a:bodyPr/>
          <a:lstStyle>
            <a:lvl1pPr algn="r">
              <a:defRPr sz="600" spc="0" baseline="0">
                <a:solidFill>
                  <a:srgbClr val="636463"/>
                </a:solidFill>
                <a:latin typeface="Trebuchet MS" panose="020B0603020202020204" pitchFamily="34" charset="0"/>
              </a:defRPr>
            </a:lvl1pPr>
          </a:lstStyle>
          <a:p>
            <a:r>
              <a:rPr lang="en-US"/>
              <a:t>Copyright © 2021 Argus Media group. All rights reserved.</a:t>
            </a:r>
            <a:endParaRPr lang="en-US" dirty="0"/>
          </a:p>
        </p:txBody>
      </p:sp>
      <p:pic>
        <p:nvPicPr>
          <p:cNvPr id="14" name="Picture 14"/>
          <p:cNvPicPr>
            <a:picLocks noChangeAspect="1"/>
          </p:cNvPicPr>
          <p:nvPr userDrawn="1"/>
        </p:nvPicPr>
        <p:blipFill>
          <a:blip r:embed="rId3" cstate="print"/>
          <a:srcRect/>
          <a:stretch>
            <a:fillRect/>
          </a:stretch>
        </p:blipFill>
        <p:spPr bwMode="auto">
          <a:xfrm>
            <a:off x="501657" y="4494695"/>
            <a:ext cx="925805" cy="361834"/>
          </a:xfrm>
          <a:prstGeom prst="rect">
            <a:avLst/>
          </a:prstGeom>
          <a:noFill/>
          <a:ln w="9525">
            <a:noFill/>
            <a:miter lim="800000"/>
            <a:headEnd/>
            <a:tailEnd/>
          </a:ln>
        </p:spPr>
      </p:pic>
      <p:pic>
        <p:nvPicPr>
          <p:cNvPr id="8" name="Picture 7">
            <a:extLst>
              <a:ext uri="{FF2B5EF4-FFF2-40B4-BE49-F238E27FC236}">
                <a16:creationId xmlns:a16="http://schemas.microsoft.com/office/drawing/2014/main" id="{F16E1561-2679-44D2-8BF9-B09CED5B233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81435" y="4556760"/>
            <a:ext cx="1429165" cy="148590"/>
          </a:xfrm>
          <a:prstGeom prst="rect">
            <a:avLst/>
          </a:prstGeom>
        </p:spPr>
      </p:pic>
      <p:cxnSp>
        <p:nvCxnSpPr>
          <p:cNvPr id="11" name="Straight Connector 10">
            <a:extLst>
              <a:ext uri="{FF2B5EF4-FFF2-40B4-BE49-F238E27FC236}">
                <a16:creationId xmlns:a16="http://schemas.microsoft.com/office/drawing/2014/main" id="{37EEC5BD-D2A7-4290-AB06-D770A1EE1E28}"/>
              </a:ext>
            </a:extLst>
          </p:cNvPr>
          <p:cNvCxnSpPr/>
          <p:nvPr userDrawn="1"/>
        </p:nvCxnSpPr>
        <p:spPr>
          <a:xfrm flipV="1">
            <a:off x="501657" y="238127"/>
            <a:ext cx="0" cy="405000"/>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2" name="Title Placeholder 1">
            <a:extLst>
              <a:ext uri="{FF2B5EF4-FFF2-40B4-BE49-F238E27FC236}">
                <a16:creationId xmlns:a16="http://schemas.microsoft.com/office/drawing/2014/main" id="{87D77278-11CB-4DE5-ADBF-388002662F77}"/>
              </a:ext>
            </a:extLst>
          </p:cNvPr>
          <p:cNvSpPr>
            <a:spLocks noGrp="1"/>
          </p:cNvSpPr>
          <p:nvPr>
            <p:ph type="title"/>
          </p:nvPr>
        </p:nvSpPr>
        <p:spPr>
          <a:xfrm>
            <a:off x="614369" y="228600"/>
            <a:ext cx="8001000" cy="457200"/>
          </a:xfrm>
          <a:prstGeom prst="rect">
            <a:avLst/>
          </a:prstGeom>
        </p:spPr>
        <p:txBody>
          <a:bodyPr vert="horz" lIns="0" tIns="0" rIns="0" bIns="0" rtlCol="0" anchor="b">
            <a:normAutofit/>
          </a:bodyPr>
          <a:lstStyle>
            <a:lvl1pPr>
              <a:defRPr/>
            </a:lvl1pPr>
          </a:lstStyle>
          <a:p>
            <a:endParaRPr lang="en-US" dirty="0"/>
          </a:p>
        </p:txBody>
      </p:sp>
      <p:sp>
        <p:nvSpPr>
          <p:cNvPr id="16" name="Content Placeholder 2">
            <a:extLst>
              <a:ext uri="{FF2B5EF4-FFF2-40B4-BE49-F238E27FC236}">
                <a16:creationId xmlns:a16="http://schemas.microsoft.com/office/drawing/2014/main" id="{7628074F-C9F6-4A8D-8FCA-E08C1ADE1FD1}"/>
              </a:ext>
            </a:extLst>
          </p:cNvPr>
          <p:cNvSpPr>
            <a:spLocks noGrp="1"/>
          </p:cNvSpPr>
          <p:nvPr>
            <p:ph sz="half" idx="1"/>
          </p:nvPr>
        </p:nvSpPr>
        <p:spPr>
          <a:xfrm>
            <a:off x="609600" y="819150"/>
            <a:ext cx="8001000" cy="312183"/>
          </a:xfrm>
        </p:spPr>
        <p:txBody>
          <a:bodyPr>
            <a:normAutofit/>
          </a:bodyPr>
          <a:lstStyle>
            <a:lvl1pPr marL="0" indent="0">
              <a:buNone/>
              <a:defRPr sz="11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endParaRPr lang="en-US" dirty="0"/>
          </a:p>
        </p:txBody>
      </p:sp>
      <p:sp>
        <p:nvSpPr>
          <p:cNvPr id="5" name="Slide Number Placeholder 4">
            <a:extLst>
              <a:ext uri="{FF2B5EF4-FFF2-40B4-BE49-F238E27FC236}">
                <a16:creationId xmlns:a16="http://schemas.microsoft.com/office/drawing/2014/main" id="{4CFC8EC4-C4F8-455A-9E52-0E705A3CB4D5}"/>
              </a:ext>
            </a:extLst>
          </p:cNvPr>
          <p:cNvSpPr>
            <a:spLocks noGrp="1"/>
          </p:cNvSpPr>
          <p:nvPr>
            <p:ph type="sldNum" sz="quarter" idx="11"/>
          </p:nvPr>
        </p:nvSpPr>
        <p:spPr/>
        <p:txBody>
          <a:bodyPr/>
          <a:lstStyle/>
          <a:p>
            <a:fld id="{DEE2B7A0-0AFB-437C-B7EE-75F4236C67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A">
    <p:spTree>
      <p:nvGrpSpPr>
        <p:cNvPr id="1" name=""/>
        <p:cNvGrpSpPr/>
        <p:nvPr/>
      </p:nvGrpSpPr>
      <p:grpSpPr>
        <a:xfrm>
          <a:off x="0" y="0"/>
          <a:ext cx="0" cy="0"/>
          <a:chOff x="0" y="0"/>
          <a:chExt cx="0" cy="0"/>
        </a:xfrm>
      </p:grpSpPr>
      <p:cxnSp>
        <p:nvCxnSpPr>
          <p:cNvPr id="17" name="Straight Connector 16"/>
          <p:cNvCxnSpPr/>
          <p:nvPr userDrawn="1"/>
        </p:nvCxnSpPr>
        <p:spPr>
          <a:xfrm>
            <a:off x="0" y="581317"/>
            <a:ext cx="914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a:xfrm>
            <a:off x="271496" y="210796"/>
            <a:ext cx="8672296" cy="335196"/>
          </a:xfrm>
          <a:prstGeom prst="rect">
            <a:avLst/>
          </a:prstGeom>
        </p:spPr>
        <p:txBody>
          <a:bodyPr lIns="0" tIns="0" rIns="0" bIns="0" anchor="ctr" anchorCtr="0"/>
          <a:lstStyle>
            <a:lvl1pPr algn="l">
              <a:lnSpc>
                <a:spcPct val="80000"/>
              </a:lnSpc>
              <a:defRPr sz="1292" b="1" i="0" cap="none" baseline="0">
                <a:latin typeface="Trebuchet MS" panose="020B0603020202020204" pitchFamily="34" charset="0"/>
                <a:cs typeface="Trebuchet MS" panose="020B0603020202020204" pitchFamily="34" charset="0"/>
              </a:defRPr>
            </a:lvl1pPr>
          </a:lstStyle>
          <a:p>
            <a:r>
              <a:rPr lang="en-US"/>
              <a:t>Click To Edit Master Title Style</a:t>
            </a:r>
            <a:endParaRPr lang="en-GB"/>
          </a:p>
        </p:txBody>
      </p:sp>
      <p:cxnSp>
        <p:nvCxnSpPr>
          <p:cNvPr id="21" name="Straight Connector 20"/>
          <p:cNvCxnSpPr/>
          <p:nvPr userDrawn="1"/>
        </p:nvCxnSpPr>
        <p:spPr>
          <a:xfrm>
            <a:off x="0" y="4806667"/>
            <a:ext cx="914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p:cNvPicPr>
          <p:nvPr userDrawn="1"/>
        </p:nvPicPr>
        <p:blipFill>
          <a:blip r:embed="rId2" cstate="print"/>
          <a:srcRect/>
          <a:stretch>
            <a:fillRect/>
          </a:stretch>
        </p:blipFill>
        <p:spPr bwMode="auto">
          <a:xfrm>
            <a:off x="8023163" y="4883583"/>
            <a:ext cx="709494" cy="222342"/>
          </a:xfrm>
          <a:prstGeom prst="rect">
            <a:avLst/>
          </a:prstGeom>
          <a:noFill/>
          <a:ln w="9525">
            <a:noFill/>
            <a:miter lim="800000"/>
            <a:headEnd/>
            <a:tailEnd/>
          </a:ln>
        </p:spPr>
      </p:pic>
      <p:sp>
        <p:nvSpPr>
          <p:cNvPr id="18" name="Slide Number Placeholder 3"/>
          <p:cNvSpPr>
            <a:spLocks noGrp="1"/>
          </p:cNvSpPr>
          <p:nvPr>
            <p:ph type="sldNum" sz="quarter" idx="10"/>
          </p:nvPr>
        </p:nvSpPr>
        <p:spPr>
          <a:xfrm>
            <a:off x="8547933" y="4887305"/>
            <a:ext cx="369447" cy="214898"/>
          </a:xfrm>
          <a:prstGeom prst="rect">
            <a:avLst/>
          </a:prstGeom>
        </p:spPr>
        <p:txBody>
          <a:bodyPr lIns="0" tIns="0" rIns="0" bIns="0"/>
          <a:lstStyle>
            <a:lvl1pPr algn="r">
              <a:defRPr sz="544">
                <a:latin typeface="Calibri" pitchFamily="34" charset="0"/>
                <a:cs typeface="Calibri" pitchFamily="34" charset="0"/>
              </a:defRPr>
            </a:lvl1pPr>
          </a:lstStyle>
          <a:p>
            <a:fld id="{B35A9654-D969-4406-AFE5-F5D3F79DCF6E}" type="slidenum">
              <a:rPr lang="en-GB" smtClean="0"/>
              <a:pPr/>
              <a:t>‹#›</a:t>
            </a:fld>
            <a:endParaRPr lang="en-GB" dirty="0"/>
          </a:p>
        </p:txBody>
      </p:sp>
      <p:sp>
        <p:nvSpPr>
          <p:cNvPr id="4" name="Content Placeholder 3"/>
          <p:cNvSpPr>
            <a:spLocks noGrp="1"/>
          </p:cNvSpPr>
          <p:nvPr>
            <p:ph sz="quarter" idx="11"/>
          </p:nvPr>
        </p:nvSpPr>
        <p:spPr>
          <a:xfrm>
            <a:off x="261995" y="710566"/>
            <a:ext cx="8682456" cy="3967503"/>
          </a:xfrm>
          <a:prstGeom prst="rect">
            <a:avLst/>
          </a:prstGeom>
        </p:spPr>
        <p:txBody>
          <a:bodyPr/>
          <a:lstStyle>
            <a:lvl1pPr marL="122436" indent="-122436">
              <a:defRPr sz="1224">
                <a:latin typeface="Calibri" panose="020F0502020204030204" pitchFamily="34" charset="0"/>
              </a:defRPr>
            </a:lvl1pPr>
            <a:lvl2pPr marL="244872" indent="-122436">
              <a:defRPr sz="952" baseline="0">
                <a:latin typeface="Calibri" panose="020F0502020204030204" pitchFamily="34" charset="0"/>
              </a:defRPr>
            </a:lvl2pPr>
            <a:lvl3pPr marL="367308" indent="-122436">
              <a:defRPr sz="816">
                <a:latin typeface="Calibri" panose="020F0502020204030204" pitchFamily="34" charset="0"/>
              </a:defRPr>
            </a:lvl3pPr>
            <a:lvl4pPr marL="489744" indent="-122436">
              <a:defRPr sz="816">
                <a:latin typeface="Calibri" panose="020F0502020204030204" pitchFamily="34" charset="0"/>
              </a:defRPr>
            </a:lvl4pPr>
            <a:lvl5pPr marL="612180" indent="-122436">
              <a:defRPr sz="816">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44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28600"/>
            <a:ext cx="7924800" cy="457200"/>
          </a:xfrm>
          <a:prstGeom prst="rect">
            <a:avLst/>
          </a:prstGeom>
        </p:spPr>
        <p:txBody>
          <a:bodyPr vert="horz" lIns="0" tIns="0" rIns="0" bIns="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609600" y="857251"/>
            <a:ext cx="7924800" cy="36004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p:cNvSpPr>
            <a:spLocks noGrp="1"/>
          </p:cNvSpPr>
          <p:nvPr>
            <p:ph type="ftr" sz="quarter" idx="3"/>
          </p:nvPr>
        </p:nvSpPr>
        <p:spPr>
          <a:xfrm>
            <a:off x="5559552" y="4764024"/>
            <a:ext cx="3048000" cy="91440"/>
          </a:xfrm>
          <a:prstGeom prst="rect">
            <a:avLst/>
          </a:prstGeom>
        </p:spPr>
        <p:txBody>
          <a:bodyPr vert="horz" lIns="91440" tIns="45720" rIns="91440" bIns="45720" rtlCol="0" anchor="ctr"/>
          <a:lstStyle>
            <a:lvl1pPr algn="r">
              <a:defRPr sz="600">
                <a:solidFill>
                  <a:srgbClr val="636463"/>
                </a:solidFill>
                <a:latin typeface="Trebuchet MS" panose="020B0603020202020204" pitchFamily="34" charset="0"/>
                <a:cs typeface="Verdana"/>
              </a:defRPr>
            </a:lvl1pPr>
          </a:lstStyle>
          <a:p>
            <a:r>
              <a:rPr lang="en-US"/>
              <a:t>Copyright © 2021 Argus Media group. All rights reserved.</a:t>
            </a:r>
            <a:endParaRPr lang="en-US" dirty="0"/>
          </a:p>
        </p:txBody>
      </p:sp>
      <p:sp>
        <p:nvSpPr>
          <p:cNvPr id="5" name="Slide Number Placeholder 4">
            <a:extLst>
              <a:ext uri="{FF2B5EF4-FFF2-40B4-BE49-F238E27FC236}">
                <a16:creationId xmlns:a16="http://schemas.microsoft.com/office/drawing/2014/main" id="{37569BDE-A177-490C-A604-17F732CBA848}"/>
              </a:ext>
            </a:extLst>
          </p:cNvPr>
          <p:cNvSpPr>
            <a:spLocks noGrp="1"/>
          </p:cNvSpPr>
          <p:nvPr>
            <p:ph type="sldNum" sz="quarter" idx="4"/>
          </p:nvPr>
        </p:nvSpPr>
        <p:spPr>
          <a:xfrm>
            <a:off x="7083552" y="0"/>
            <a:ext cx="2057400" cy="274637"/>
          </a:xfrm>
          <a:prstGeom prst="rect">
            <a:avLst/>
          </a:prstGeom>
        </p:spPr>
        <p:txBody>
          <a:bodyPr vert="horz" lIns="91440" tIns="45720" rIns="91440" bIns="45720" rtlCol="0" anchor="ctr"/>
          <a:lstStyle>
            <a:lvl1pPr algn="r">
              <a:defRPr sz="800">
                <a:solidFill>
                  <a:srgbClr val="636463"/>
                </a:solidFill>
                <a:latin typeface="Verdana" panose="020B0604030504040204" pitchFamily="34" charset="0"/>
                <a:ea typeface="Verdana" panose="020B0604030504040204" pitchFamily="34" charset="0"/>
                <a:cs typeface="Verdana" panose="020B0604030504040204" pitchFamily="34" charset="0"/>
              </a:defRPr>
            </a:lvl1pPr>
          </a:lstStyle>
          <a:p>
            <a:fld id="{DEE2B7A0-0AFB-437C-B7EE-75F4236C67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5" r:id="rId5"/>
    <p:sldLayoutId id="2147483652" r:id="rId6"/>
    <p:sldLayoutId id="2147483662" r:id="rId7"/>
    <p:sldLayoutId id="2147483663" r:id="rId8"/>
    <p:sldLayoutId id="2147483666" r:id="rId9"/>
  </p:sldLayoutIdLst>
  <p:hf hdr="0" dt="0"/>
  <p:txStyles>
    <p:titleStyle>
      <a:lvl1pPr algn="l" defTabSz="914400" rtl="0" eaLnBrk="1" latinLnBrk="0" hangingPunct="1">
        <a:spcBef>
          <a:spcPct val="0"/>
        </a:spcBef>
        <a:buNone/>
        <a:defRPr sz="2400" b="0" i="0" kern="1200">
          <a:solidFill>
            <a:srgbClr val="003F82"/>
          </a:solidFill>
          <a:latin typeface="Verdana"/>
          <a:ea typeface="+mj-ea"/>
          <a:cs typeface="Verdana"/>
        </a:defRPr>
      </a:lvl1pPr>
    </p:titleStyle>
    <p:bodyStyle>
      <a:lvl1pPr marL="342900" indent="-342900" algn="l" defTabSz="914400" rtl="0" eaLnBrk="1" latinLnBrk="0" hangingPunct="1">
        <a:spcBef>
          <a:spcPct val="20000"/>
        </a:spcBef>
        <a:buClr>
          <a:srgbClr val="5893C1"/>
        </a:buClr>
        <a:buFont typeface="Arial" pitchFamily="34" charset="0"/>
        <a:buChar char="•"/>
        <a:defRPr sz="2000" b="0" i="0" kern="1200">
          <a:solidFill>
            <a:schemeClr val="tx1"/>
          </a:solidFill>
          <a:latin typeface="Verdana"/>
          <a:ea typeface="+mn-ea"/>
          <a:cs typeface="Verdana"/>
        </a:defRPr>
      </a:lvl1pPr>
      <a:lvl2pPr marL="742950" indent="-285750" algn="l" defTabSz="914400" rtl="0" eaLnBrk="1" latinLnBrk="0" hangingPunct="1">
        <a:spcBef>
          <a:spcPct val="20000"/>
        </a:spcBef>
        <a:buClr>
          <a:srgbClr val="5893C1"/>
        </a:buClr>
        <a:buFont typeface="Trebuchet MS" pitchFamily="34" charset="0"/>
        <a:buChar char="◦"/>
        <a:defRPr sz="1800" b="0" i="0" kern="1200">
          <a:solidFill>
            <a:schemeClr val="tx1"/>
          </a:solidFill>
          <a:latin typeface="Verdana"/>
          <a:ea typeface="+mn-ea"/>
          <a:cs typeface="Verdana"/>
        </a:defRPr>
      </a:lvl2pPr>
      <a:lvl3pPr marL="1143000" indent="-228600" algn="l" defTabSz="914400" rtl="0" eaLnBrk="1" latinLnBrk="0" hangingPunct="1">
        <a:spcBef>
          <a:spcPct val="20000"/>
        </a:spcBef>
        <a:buClr>
          <a:srgbClr val="5893C1"/>
        </a:buClr>
        <a:buFont typeface="Trebuchet MS" pitchFamily="34" charset="0"/>
        <a:buChar char="‐"/>
        <a:defRPr sz="1600" b="0" i="0" kern="1200">
          <a:solidFill>
            <a:schemeClr val="tx1"/>
          </a:solidFill>
          <a:latin typeface="Verdana"/>
          <a:ea typeface="+mn-ea"/>
          <a:cs typeface="Verdana"/>
        </a:defRPr>
      </a:lvl3pPr>
      <a:lvl4pPr marL="1600200" indent="-228600" algn="l" defTabSz="914400" rtl="0" eaLnBrk="1" latinLnBrk="0" hangingPunct="1">
        <a:spcBef>
          <a:spcPct val="20000"/>
        </a:spcBef>
        <a:buClr>
          <a:srgbClr val="5893C1"/>
        </a:buClr>
        <a:buFont typeface="Arial" pitchFamily="34" charset="0"/>
        <a:buChar char="•"/>
        <a:defRPr sz="1400" b="0" i="0" kern="1200">
          <a:solidFill>
            <a:schemeClr val="tx1"/>
          </a:solidFill>
          <a:latin typeface="Verdana"/>
          <a:ea typeface="+mn-ea"/>
          <a:cs typeface="Verdana"/>
        </a:defRPr>
      </a:lvl4pPr>
      <a:lvl5pPr marL="2057400" indent="-228600" algn="l" defTabSz="914400" rtl="0" eaLnBrk="1" latinLnBrk="0" hangingPunct="1">
        <a:spcBef>
          <a:spcPct val="20000"/>
        </a:spcBef>
        <a:buClr>
          <a:srgbClr val="5893C1"/>
        </a:buClr>
        <a:buFont typeface="Trebuchet MS" pitchFamily="34" charset="0"/>
        <a:buChar char="◦"/>
        <a:defRPr sz="1400" b="0" i="0" kern="1200">
          <a:solidFill>
            <a:schemeClr val="tx1"/>
          </a:solidFill>
          <a:latin typeface="Verdana"/>
          <a:ea typeface="+mn-ea"/>
          <a:cs typeface="Verdana"/>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hyperlink" Target="mailto:singaporebunkers@argusmedia.com" TargetMode="Externa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576072" y="1234440"/>
            <a:ext cx="7016496" cy="575310"/>
          </a:xfrm>
          <a:prstGeom prst="rect">
            <a:avLst/>
          </a:prstGeom>
          <a:effectLst/>
        </p:spPr>
        <p:txBody>
          <a:bodyPr vert="horz" lIns="0" tIns="0" rIns="0" bIns="0" rtlCol="0" anchor="ctr">
            <a:normAutofit fontScale="25000" lnSpcReduction="20000"/>
          </a:bodyPr>
          <a:lstStyle>
            <a:lvl1pPr algn="l" defTabSz="914400" rtl="0" eaLnBrk="1" latinLnBrk="0" hangingPunct="1">
              <a:spcBef>
                <a:spcPct val="0"/>
              </a:spcBef>
              <a:buNone/>
              <a:defRPr sz="2000" b="0" i="0" kern="1200">
                <a:solidFill>
                  <a:schemeClr val="bg1"/>
                </a:solidFill>
                <a:latin typeface="Verdana"/>
                <a:ea typeface="+mj-ea"/>
                <a:cs typeface="Verdana"/>
              </a:defRPr>
            </a:lvl1pPr>
          </a:lstStyle>
          <a:p>
            <a:pPr>
              <a:lnSpc>
                <a:spcPts val="2300"/>
              </a:lnSpc>
            </a:pPr>
            <a:r>
              <a:rPr lang="en-US" sz="8000" b="1" dirty="0" smtClean="0">
                <a:solidFill>
                  <a:srgbClr val="005DAA"/>
                </a:solidFill>
                <a:ea typeface="ＭＳ Ｐゴシック" pitchFamily="34" charset="-128"/>
              </a:rPr>
              <a:t>Argus Bunker Indexes &amp; Market Coverage</a:t>
            </a:r>
            <a:endParaRPr lang="en-US" sz="8000" b="1" dirty="0">
              <a:solidFill>
                <a:srgbClr val="005DAA"/>
              </a:solidFill>
              <a:ea typeface="ＭＳ Ｐゴシック" pitchFamily="34" charset="-128"/>
            </a:endParaRPr>
          </a:p>
          <a:p>
            <a:pPr>
              <a:lnSpc>
                <a:spcPts val="2300"/>
              </a:lnSpc>
            </a:pPr>
            <a:r>
              <a:rPr lang="en-US" sz="5600" dirty="0" smtClean="0">
                <a:solidFill>
                  <a:srgbClr val="005DAA"/>
                </a:solidFill>
                <a:ea typeface="ＭＳ Ｐゴシック" pitchFamily="34" charset="-128"/>
              </a:rPr>
              <a:t>A Singapore </a:t>
            </a:r>
            <a:r>
              <a:rPr lang="en-US" sz="5600" dirty="0">
                <a:solidFill>
                  <a:srgbClr val="005DAA"/>
                </a:solidFill>
                <a:ea typeface="ＭＳ Ｐゴシック" pitchFamily="34" charset="-128"/>
              </a:rPr>
              <a:t>p</a:t>
            </a:r>
            <a:r>
              <a:rPr lang="en-US" sz="5600" dirty="0" smtClean="0">
                <a:solidFill>
                  <a:srgbClr val="005DAA"/>
                </a:solidFill>
                <a:ea typeface="ＭＳ Ｐゴシック" pitchFamily="34" charset="-128"/>
              </a:rPr>
              <a:t>erspective</a:t>
            </a:r>
            <a:endParaRPr lang="en-US" sz="5600" dirty="0">
              <a:solidFill>
                <a:srgbClr val="005DAA"/>
              </a:solidFill>
            </a:endParaRPr>
          </a:p>
        </p:txBody>
      </p:sp>
      <p:sp>
        <p:nvSpPr>
          <p:cNvPr id="8" name="Title 2">
            <a:extLst>
              <a:ext uri="{FF2B5EF4-FFF2-40B4-BE49-F238E27FC236}">
                <a16:creationId xmlns:a16="http://schemas.microsoft.com/office/drawing/2014/main" id="{7D4361F9-2C09-4D35-9C13-7ED6010A18F1}"/>
              </a:ext>
            </a:extLst>
          </p:cNvPr>
          <p:cNvSpPr txBox="1">
            <a:spLocks/>
          </p:cNvSpPr>
          <p:nvPr/>
        </p:nvSpPr>
        <p:spPr>
          <a:xfrm>
            <a:off x="576072" y="1931670"/>
            <a:ext cx="7016496" cy="487680"/>
          </a:xfrm>
          <a:prstGeom prst="rect">
            <a:avLst/>
          </a:prstGeom>
          <a:effectLst/>
        </p:spPr>
        <p:txBody>
          <a:bodyPr vert="horz" lIns="0" tIns="0" rIns="0" bIns="0" rtlCol="0" anchor="t">
            <a:normAutofit/>
          </a:bodyPr>
          <a:lstStyle>
            <a:lvl1pPr algn="l" defTabSz="914400" rtl="0" eaLnBrk="1" latinLnBrk="0" hangingPunct="1">
              <a:spcBef>
                <a:spcPct val="0"/>
              </a:spcBef>
              <a:buNone/>
              <a:defRPr sz="2000" b="0" i="0" kern="1200">
                <a:solidFill>
                  <a:schemeClr val="bg1"/>
                </a:solidFill>
                <a:latin typeface="Verdana"/>
                <a:ea typeface="+mj-ea"/>
                <a:cs typeface="Verdana"/>
              </a:defRPr>
            </a:lvl1pPr>
          </a:lstStyle>
          <a:p>
            <a:r>
              <a:rPr lang="en-US" sz="1000" dirty="0" smtClean="0">
                <a:solidFill>
                  <a:srgbClr val="005DAA"/>
                </a:solidFill>
                <a:ea typeface="ＭＳ Ｐゴシック" pitchFamily="34" charset="-128"/>
              </a:rPr>
              <a:t>PETCO </a:t>
            </a:r>
            <a:endParaRPr lang="en-US" sz="1000" dirty="0">
              <a:solidFill>
                <a:srgbClr val="005DAA"/>
              </a:solidFill>
              <a:ea typeface="ＭＳ Ｐゴシック" pitchFamily="34" charset="-128"/>
            </a:endParaRPr>
          </a:p>
          <a:p>
            <a:r>
              <a:rPr lang="en-US" sz="1000" dirty="0" smtClean="0">
                <a:solidFill>
                  <a:srgbClr val="005DAA"/>
                </a:solidFill>
                <a:ea typeface="ＭＳ Ｐゴシック" pitchFamily="34" charset="-128"/>
              </a:rPr>
              <a:t>Sammy Six</a:t>
            </a:r>
            <a:r>
              <a:rPr lang="en-US" sz="1000" dirty="0">
                <a:solidFill>
                  <a:srgbClr val="005DAA"/>
                </a:solidFill>
                <a:ea typeface="ＭＳ Ｐゴシック" pitchFamily="34" charset="-128"/>
              </a:rPr>
              <a:t/>
            </a:r>
            <a:br>
              <a:rPr lang="en-US" sz="1000" dirty="0">
                <a:solidFill>
                  <a:srgbClr val="005DAA"/>
                </a:solidFill>
                <a:ea typeface="ＭＳ Ｐゴシック" pitchFamily="34" charset="-128"/>
              </a:rPr>
            </a:br>
            <a:r>
              <a:rPr lang="en-US" sz="1000" dirty="0" smtClean="0">
                <a:solidFill>
                  <a:srgbClr val="005DAA"/>
                </a:solidFill>
                <a:ea typeface="ＭＳ Ｐゴシック" pitchFamily="34" charset="-128"/>
              </a:rPr>
              <a:t>31 May 2022</a:t>
            </a:r>
            <a:endParaRPr lang="en-US" sz="1000" dirty="0">
              <a:solidFill>
                <a:srgbClr val="005DAA"/>
              </a:solidFill>
            </a:endParaRPr>
          </a:p>
        </p:txBody>
      </p:sp>
      <p:sp>
        <p:nvSpPr>
          <p:cNvPr id="2" name="TextBox 1"/>
          <p:cNvSpPr txBox="1"/>
          <p:nvPr/>
        </p:nvSpPr>
        <p:spPr>
          <a:xfrm>
            <a:off x="2133600" y="209550"/>
            <a:ext cx="685800" cy="762000"/>
          </a:xfrm>
          <a:prstGeom prst="rect">
            <a:avLst/>
          </a:prstGeom>
          <a:solidFill>
            <a:schemeClr val="bg1"/>
          </a:solidFill>
        </p:spPr>
        <p:txBody>
          <a:bodyPr vert="horz" wrap="square" lIns="0" tIns="0" rIns="0" bIns="0" rtlCol="0" anchor="t">
            <a:normAutofit/>
          </a:bodyPr>
          <a:lstStyle/>
          <a:p>
            <a:endParaRPr lang="en-GB" sz="1800" dirty="0" smtClean="0">
              <a:ea typeface="ＭＳ Ｐゴシック" pitchFamily="34" charset="-128"/>
            </a:endParaRPr>
          </a:p>
        </p:txBody>
      </p:sp>
      <p:sp>
        <p:nvSpPr>
          <p:cNvPr id="3" name="TextBox 2"/>
          <p:cNvSpPr txBox="1"/>
          <p:nvPr/>
        </p:nvSpPr>
        <p:spPr>
          <a:xfrm>
            <a:off x="1981200" y="209550"/>
            <a:ext cx="152400" cy="685800"/>
          </a:xfrm>
          <a:prstGeom prst="rect">
            <a:avLst/>
          </a:prstGeom>
          <a:solidFill>
            <a:schemeClr val="bg1"/>
          </a:solidFill>
        </p:spPr>
        <p:txBody>
          <a:bodyPr vert="horz" wrap="square" lIns="0" tIns="0" rIns="0" bIns="0" rtlCol="0" anchor="t">
            <a:normAutofit/>
          </a:bodyPr>
          <a:lstStyle/>
          <a:p>
            <a:endParaRPr lang="en-GB" sz="1800" dirty="0" smtClean="0">
              <a:ea typeface="ＭＳ Ｐゴシック"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3478"/>
            <a:ext cx="8672296" cy="335196"/>
          </a:xfrm>
        </p:spPr>
        <p:txBody>
          <a:bodyPr/>
          <a:lstStyle/>
          <a:p>
            <a:pPr algn="ctr">
              <a:lnSpc>
                <a:spcPct val="100000"/>
              </a:lnSpc>
              <a:spcBef>
                <a:spcPts val="600"/>
              </a:spcBef>
              <a:spcAft>
                <a:spcPts val="600"/>
              </a:spcAft>
            </a:pPr>
            <a:r>
              <a:rPr lang="en-US" sz="1600" dirty="0" smtClean="0">
                <a:solidFill>
                  <a:schemeClr val="tx2"/>
                </a:solidFill>
              </a:rPr>
              <a:t>Average daily deals reported to Argus, East of Suez</a:t>
            </a:r>
            <a:endParaRPr lang="en-US" sz="1600" dirty="0">
              <a:solidFill>
                <a:schemeClr val="tx2"/>
              </a:solidFill>
            </a:endParaRPr>
          </a:p>
        </p:txBody>
      </p:sp>
      <p:sp>
        <p:nvSpPr>
          <p:cNvPr id="3" name="Slide Number Placeholder 2"/>
          <p:cNvSpPr>
            <a:spLocks noGrp="1"/>
          </p:cNvSpPr>
          <p:nvPr>
            <p:ph type="sldNum" sz="quarter" idx="10"/>
          </p:nvPr>
        </p:nvSpPr>
        <p:spPr/>
        <p:txBody>
          <a:bodyPr/>
          <a:lstStyle/>
          <a:p>
            <a:fld id="{B35A9654-D969-4406-AFE5-F5D3F79DCF6E}" type="slidenum">
              <a:rPr lang="en-GB" smtClean="0"/>
              <a:pPr/>
              <a:t>10</a:t>
            </a:fld>
            <a:endParaRPr lang="en-GB" dirty="0"/>
          </a:p>
        </p:txBody>
      </p:sp>
      <p:graphicFrame>
        <p:nvGraphicFramePr>
          <p:cNvPr id="7" name="Chart 6">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1601942402"/>
              </p:ext>
            </p:extLst>
          </p:nvPr>
        </p:nvGraphicFramePr>
        <p:xfrm>
          <a:off x="457200" y="819150"/>
          <a:ext cx="8090733" cy="38861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9472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35A9654-D969-4406-AFE5-F5D3F79DCF6E}" type="slidenum">
              <a:rPr lang="en-GB" smtClean="0"/>
              <a:pPr/>
              <a:t>11</a:t>
            </a:fld>
            <a:endParaRPr lang="en-GB" dirty="0"/>
          </a:p>
        </p:txBody>
      </p:sp>
      <p:sp>
        <p:nvSpPr>
          <p:cNvPr id="4" name="Content Placeholder 3"/>
          <p:cNvSpPr>
            <a:spLocks noGrp="1"/>
          </p:cNvSpPr>
          <p:nvPr>
            <p:ph sz="quarter" idx="11"/>
          </p:nvPr>
        </p:nvSpPr>
        <p:spPr>
          <a:xfrm>
            <a:off x="234924" y="2343150"/>
            <a:ext cx="8682456" cy="914400"/>
          </a:xfrm>
        </p:spPr>
        <p:txBody>
          <a:bodyPr>
            <a:normAutofit/>
          </a:bodyPr>
          <a:lstStyle/>
          <a:p>
            <a:pPr marL="0" indent="0" algn="ctr">
              <a:buNone/>
            </a:pPr>
            <a:r>
              <a:rPr lang="en-US" sz="3000" b="1" dirty="0" smtClean="0">
                <a:solidFill>
                  <a:srgbClr val="005DAA"/>
                </a:solidFill>
              </a:rPr>
              <a:t>Market developments</a:t>
            </a:r>
            <a:endParaRPr lang="en-GB" b="1" dirty="0">
              <a:solidFill>
                <a:srgbClr val="005DAA"/>
              </a:solidFill>
            </a:endParaRPr>
          </a:p>
        </p:txBody>
      </p:sp>
    </p:spTree>
    <p:extLst>
      <p:ext uri="{BB962C8B-B14F-4D97-AF65-F5344CB8AC3E}">
        <p14:creationId xmlns:p14="http://schemas.microsoft.com/office/powerpoint/2010/main" val="1156657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3478"/>
            <a:ext cx="8672296" cy="335196"/>
          </a:xfrm>
        </p:spPr>
        <p:txBody>
          <a:bodyPr/>
          <a:lstStyle/>
          <a:p>
            <a:pPr algn="ctr">
              <a:lnSpc>
                <a:spcPct val="100000"/>
              </a:lnSpc>
              <a:spcBef>
                <a:spcPts val="600"/>
              </a:spcBef>
              <a:spcAft>
                <a:spcPts val="600"/>
              </a:spcAft>
            </a:pPr>
            <a:r>
              <a:rPr lang="en-US" sz="1600" dirty="0" smtClean="0">
                <a:solidFill>
                  <a:schemeClr val="tx2"/>
                </a:solidFill>
              </a:rPr>
              <a:t>Key bunker grades in Singapore ($/t)</a:t>
            </a:r>
            <a:endParaRPr lang="en-US" sz="1600" dirty="0">
              <a:solidFill>
                <a:schemeClr val="tx2"/>
              </a:solidFill>
            </a:endParaRPr>
          </a:p>
        </p:txBody>
      </p:sp>
      <p:sp>
        <p:nvSpPr>
          <p:cNvPr id="3" name="Slide Number Placeholder 2"/>
          <p:cNvSpPr>
            <a:spLocks noGrp="1"/>
          </p:cNvSpPr>
          <p:nvPr>
            <p:ph type="sldNum" sz="quarter" idx="10"/>
          </p:nvPr>
        </p:nvSpPr>
        <p:spPr/>
        <p:txBody>
          <a:bodyPr/>
          <a:lstStyle/>
          <a:p>
            <a:fld id="{B35A9654-D969-4406-AFE5-F5D3F79DCF6E}" type="slidenum">
              <a:rPr lang="en-GB" smtClean="0"/>
              <a:pPr/>
              <a:t>12</a:t>
            </a:fld>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1753057833"/>
              </p:ext>
            </p:extLst>
          </p:nvPr>
        </p:nvGraphicFramePr>
        <p:xfrm>
          <a:off x="838200" y="1047750"/>
          <a:ext cx="7239000" cy="3352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47350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1470"/>
            <a:ext cx="8208912" cy="492840"/>
          </a:xfrm>
        </p:spPr>
        <p:txBody>
          <a:bodyPr/>
          <a:lstStyle/>
          <a:p>
            <a:pPr algn="ctr">
              <a:lnSpc>
                <a:spcPct val="100000"/>
              </a:lnSpc>
              <a:spcBef>
                <a:spcPts val="600"/>
              </a:spcBef>
              <a:spcAft>
                <a:spcPts val="600"/>
              </a:spcAft>
            </a:pPr>
            <a:r>
              <a:rPr lang="en-GB" sz="1800" dirty="0" smtClean="0">
                <a:solidFill>
                  <a:schemeClr val="tx2"/>
                </a:solidFill>
              </a:rPr>
              <a:t>Delivered premiums ($/t)</a:t>
            </a:r>
            <a:endParaRPr lang="en-GB" sz="1800" dirty="0">
              <a:solidFill>
                <a:schemeClr val="tx2"/>
              </a:solidFill>
            </a:endParaRPr>
          </a:p>
        </p:txBody>
      </p:sp>
      <p:sp>
        <p:nvSpPr>
          <p:cNvPr id="3" name="Slide Number Placeholder 2"/>
          <p:cNvSpPr>
            <a:spLocks noGrp="1"/>
          </p:cNvSpPr>
          <p:nvPr>
            <p:ph type="sldNum" sz="quarter" idx="10"/>
          </p:nvPr>
        </p:nvSpPr>
        <p:spPr/>
        <p:txBody>
          <a:bodyPr/>
          <a:lstStyle/>
          <a:p>
            <a:pPr defTabSz="709442"/>
            <a:fld id="{B35A9654-D969-4406-AFE5-F5D3F79DCF6E}" type="slidenum">
              <a:rPr lang="en-GB">
                <a:solidFill>
                  <a:prstClr val="black">
                    <a:tint val="75000"/>
                  </a:prstClr>
                </a:solidFill>
              </a:rPr>
              <a:pPr defTabSz="709442"/>
              <a:t>13</a:t>
            </a:fld>
            <a:endParaRPr lang="en-GB" dirty="0">
              <a:solidFill>
                <a:prstClr val="black">
                  <a:tint val="75000"/>
                </a:prstClr>
              </a:solidFill>
            </a:endParaRPr>
          </a:p>
        </p:txBody>
      </p:sp>
      <p:graphicFrame>
        <p:nvGraphicFramePr>
          <p:cNvPr id="6" name="Chart 5"/>
          <p:cNvGraphicFramePr>
            <a:graphicFrameLocks/>
          </p:cNvGraphicFramePr>
          <p:nvPr>
            <p:extLst>
              <p:ext uri="{D42A27DB-BD31-4B8C-83A1-F6EECF244321}">
                <p14:modId xmlns:p14="http://schemas.microsoft.com/office/powerpoint/2010/main" val="3746581843"/>
              </p:ext>
            </p:extLst>
          </p:nvPr>
        </p:nvGraphicFramePr>
        <p:xfrm>
          <a:off x="533400" y="971550"/>
          <a:ext cx="7848600" cy="3505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9162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3478"/>
            <a:ext cx="8672296" cy="335196"/>
          </a:xfrm>
        </p:spPr>
        <p:txBody>
          <a:bodyPr/>
          <a:lstStyle/>
          <a:p>
            <a:pPr algn="ctr">
              <a:lnSpc>
                <a:spcPct val="100000"/>
              </a:lnSpc>
              <a:spcBef>
                <a:spcPts val="600"/>
              </a:spcBef>
              <a:spcAft>
                <a:spcPts val="600"/>
              </a:spcAft>
            </a:pPr>
            <a:r>
              <a:rPr lang="en-US" sz="1600" dirty="0" smtClean="0">
                <a:solidFill>
                  <a:schemeClr val="tx2"/>
                </a:solidFill>
              </a:rPr>
              <a:t>Scrubber or Hi-5spread, Singapore, VLSFO minus HSFO ($/t)</a:t>
            </a:r>
            <a:endParaRPr lang="en-US" sz="1600" dirty="0">
              <a:solidFill>
                <a:schemeClr val="tx2"/>
              </a:solidFill>
            </a:endParaRPr>
          </a:p>
        </p:txBody>
      </p:sp>
      <p:sp>
        <p:nvSpPr>
          <p:cNvPr id="3" name="Slide Number Placeholder 2"/>
          <p:cNvSpPr>
            <a:spLocks noGrp="1"/>
          </p:cNvSpPr>
          <p:nvPr>
            <p:ph type="sldNum" sz="quarter" idx="10"/>
          </p:nvPr>
        </p:nvSpPr>
        <p:spPr/>
        <p:txBody>
          <a:bodyPr/>
          <a:lstStyle/>
          <a:p>
            <a:fld id="{B35A9654-D969-4406-AFE5-F5D3F79DCF6E}" type="slidenum">
              <a:rPr lang="en-GB" smtClean="0"/>
              <a:pPr/>
              <a:t>14</a:t>
            </a:fld>
            <a:endParaRPr lang="en-GB" dirty="0"/>
          </a:p>
        </p:txBody>
      </p:sp>
      <p:graphicFrame>
        <p:nvGraphicFramePr>
          <p:cNvPr id="5" name="Chart 4"/>
          <p:cNvGraphicFramePr>
            <a:graphicFrameLocks/>
          </p:cNvGraphicFramePr>
          <p:nvPr>
            <p:extLst>
              <p:ext uri="{D42A27DB-BD31-4B8C-83A1-F6EECF244321}">
                <p14:modId xmlns:p14="http://schemas.microsoft.com/office/powerpoint/2010/main" val="3910407345"/>
              </p:ext>
            </p:extLst>
          </p:nvPr>
        </p:nvGraphicFramePr>
        <p:xfrm>
          <a:off x="838200" y="895350"/>
          <a:ext cx="7467600" cy="3429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87748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35A9654-D969-4406-AFE5-F5D3F79DCF6E}" type="slidenum">
              <a:rPr lang="en-GB" smtClean="0"/>
              <a:pPr/>
              <a:t>15</a:t>
            </a:fld>
            <a:endParaRPr lang="en-GB" dirty="0"/>
          </a:p>
        </p:txBody>
      </p:sp>
      <p:sp>
        <p:nvSpPr>
          <p:cNvPr id="4" name="Content Placeholder 3"/>
          <p:cNvSpPr>
            <a:spLocks noGrp="1"/>
          </p:cNvSpPr>
          <p:nvPr>
            <p:ph sz="quarter" idx="11"/>
          </p:nvPr>
        </p:nvSpPr>
        <p:spPr>
          <a:xfrm>
            <a:off x="234924" y="2343150"/>
            <a:ext cx="8682456" cy="914400"/>
          </a:xfrm>
        </p:spPr>
        <p:txBody>
          <a:bodyPr>
            <a:normAutofit/>
          </a:bodyPr>
          <a:lstStyle/>
          <a:p>
            <a:pPr marL="0" indent="0" algn="ctr">
              <a:buNone/>
            </a:pPr>
            <a:r>
              <a:rPr lang="en-US" sz="3000" b="1" dirty="0" smtClean="0">
                <a:solidFill>
                  <a:srgbClr val="005DAA"/>
                </a:solidFill>
              </a:rPr>
              <a:t>Decarbonisation</a:t>
            </a:r>
            <a:endParaRPr lang="en-GB" b="1" dirty="0">
              <a:solidFill>
                <a:srgbClr val="005DAA"/>
              </a:solidFill>
            </a:endParaRPr>
          </a:p>
        </p:txBody>
      </p:sp>
    </p:spTree>
    <p:extLst>
      <p:ext uri="{BB962C8B-B14F-4D97-AF65-F5344CB8AC3E}">
        <p14:creationId xmlns:p14="http://schemas.microsoft.com/office/powerpoint/2010/main" val="2810906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4369" y="228600"/>
            <a:ext cx="8001000" cy="457200"/>
          </a:xfrm>
        </p:spPr>
        <p:txBody>
          <a:bodyPr anchor="b">
            <a:normAutofit/>
          </a:bodyPr>
          <a:lstStyle/>
          <a:p>
            <a:r>
              <a:rPr lang="en-US" dirty="0"/>
              <a:t>What are IMO’s GHG reduction targets?</a:t>
            </a:r>
          </a:p>
        </p:txBody>
      </p:sp>
      <p:graphicFrame>
        <p:nvGraphicFramePr>
          <p:cNvPr id="6" name="Chart 5">
            <a:extLst>
              <a:ext uri="{FF2B5EF4-FFF2-40B4-BE49-F238E27FC236}">
                <a16:creationId xmlns:a16="http://schemas.microsoft.com/office/drawing/2014/main" id="{974B5E80-3E83-436B-A4E4-5206116B6F23}"/>
              </a:ext>
            </a:extLst>
          </p:cNvPr>
          <p:cNvGraphicFramePr>
            <a:graphicFrameLocks/>
          </p:cNvGraphicFramePr>
          <p:nvPr>
            <p:extLst/>
          </p:nvPr>
        </p:nvGraphicFramePr>
        <p:xfrm>
          <a:off x="609600" y="819150"/>
          <a:ext cx="8001000" cy="3810000"/>
        </p:xfrm>
        <a:graphic>
          <a:graphicData uri="http://schemas.openxmlformats.org/drawingml/2006/chart">
            <c:chart xmlns:c="http://schemas.openxmlformats.org/drawingml/2006/chart" xmlns:r="http://schemas.openxmlformats.org/officeDocument/2006/relationships" r:id="rId3"/>
          </a:graphicData>
        </a:graphic>
      </p:graphicFrame>
      <p:sp>
        <p:nvSpPr>
          <p:cNvPr id="7" name="Oval 6">
            <a:extLst>
              <a:ext uri="{FF2B5EF4-FFF2-40B4-BE49-F238E27FC236}">
                <a16:creationId xmlns:a16="http://schemas.microsoft.com/office/drawing/2014/main" id="{2D2AAEE2-0DA6-4510-AF3E-C1A9DC3CA80A}"/>
              </a:ext>
            </a:extLst>
          </p:cNvPr>
          <p:cNvSpPr/>
          <p:nvPr/>
        </p:nvSpPr>
        <p:spPr>
          <a:xfrm>
            <a:off x="4038599" y="2863249"/>
            <a:ext cx="174171" cy="174171"/>
          </a:xfrm>
          <a:prstGeom prst="ellipse">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CB1DFA6-C71C-49E9-BB77-189ADBF5A569}"/>
              </a:ext>
            </a:extLst>
          </p:cNvPr>
          <p:cNvSpPr/>
          <p:nvPr/>
        </p:nvSpPr>
        <p:spPr>
          <a:xfrm>
            <a:off x="6384471" y="3257550"/>
            <a:ext cx="174171" cy="174171"/>
          </a:xfrm>
          <a:prstGeom prst="ellipse">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A29B1379-B6CF-492B-A551-4FE1694E4AF5}"/>
              </a:ext>
            </a:extLst>
          </p:cNvPr>
          <p:cNvCxnSpPr>
            <a:cxnSpLocks/>
          </p:cNvCxnSpPr>
          <p:nvPr/>
        </p:nvCxnSpPr>
        <p:spPr>
          <a:xfrm>
            <a:off x="4125684" y="2038350"/>
            <a:ext cx="0" cy="77530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78BA60A-F156-4D7B-A3B4-8A95677A1DB6}"/>
              </a:ext>
            </a:extLst>
          </p:cNvPr>
          <p:cNvCxnSpPr/>
          <p:nvPr/>
        </p:nvCxnSpPr>
        <p:spPr>
          <a:xfrm>
            <a:off x="3935184" y="4476607"/>
            <a:ext cx="381000" cy="0"/>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14" name="Straight Connector 13">
            <a:extLst>
              <a:ext uri="{FF2B5EF4-FFF2-40B4-BE49-F238E27FC236}">
                <a16:creationId xmlns:a16="http://schemas.microsoft.com/office/drawing/2014/main" id="{6BDFEEC2-7784-4DCB-B441-86BF700F71A5}"/>
              </a:ext>
            </a:extLst>
          </p:cNvPr>
          <p:cNvCxnSpPr>
            <a:cxnSpLocks/>
          </p:cNvCxnSpPr>
          <p:nvPr/>
        </p:nvCxnSpPr>
        <p:spPr>
          <a:xfrm>
            <a:off x="6398077" y="4469589"/>
            <a:ext cx="321129" cy="0"/>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8FC483D1-76CD-494D-A4DB-74AE1DCA90A0}"/>
              </a:ext>
            </a:extLst>
          </p:cNvPr>
          <p:cNvCxnSpPr/>
          <p:nvPr/>
        </p:nvCxnSpPr>
        <p:spPr>
          <a:xfrm>
            <a:off x="2743200" y="4476750"/>
            <a:ext cx="381000" cy="0"/>
          </a:xfrm>
          <a:prstGeom prst="line">
            <a:avLst/>
          </a:prstGeom>
          <a:ln w="57150">
            <a:solidFill>
              <a:srgbClr val="002060"/>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721054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sz="half" idx="1"/>
          </p:nvPr>
        </p:nvSpPr>
        <p:spPr>
          <a:xfrm>
            <a:off x="76200" y="685800"/>
            <a:ext cx="8458200" cy="895350"/>
          </a:xfrm>
        </p:spPr>
        <p:txBody>
          <a:bodyPr>
            <a:normAutofit/>
          </a:bodyPr>
          <a:lstStyle/>
          <a:p>
            <a:pPr marL="457200" lvl="1" indent="0">
              <a:buNone/>
              <a:defRPr/>
            </a:pPr>
            <a:endParaRPr lang="en-US" sz="1200" dirty="0"/>
          </a:p>
          <a:p>
            <a:pPr marL="457200" lvl="1" indent="0">
              <a:buNone/>
              <a:defRPr/>
            </a:pPr>
            <a:r>
              <a:rPr lang="en-US" sz="1200" dirty="0"/>
              <a:t>Examples of ship owners who have already achieved IMO’s 2030 goals</a:t>
            </a:r>
          </a:p>
          <a:p>
            <a:pPr lvl="1">
              <a:buFont typeface="Arial" charset="0"/>
              <a:buChar char="•"/>
              <a:defRPr/>
            </a:pPr>
            <a:endParaRPr lang="en-US" sz="1200" dirty="0"/>
          </a:p>
        </p:txBody>
      </p:sp>
      <p:sp>
        <p:nvSpPr>
          <p:cNvPr id="7" name="Title 2"/>
          <p:cNvSpPr>
            <a:spLocks noGrp="1"/>
          </p:cNvSpPr>
          <p:nvPr>
            <p:ph type="title"/>
          </p:nvPr>
        </p:nvSpPr>
        <p:spPr/>
        <p:txBody>
          <a:bodyPr>
            <a:normAutofit/>
          </a:bodyPr>
          <a:lstStyle/>
          <a:p>
            <a:r>
              <a:rPr lang="en-US" dirty="0"/>
              <a:t>Are IMO’s emissions goals set too low? </a:t>
            </a:r>
          </a:p>
        </p:txBody>
      </p:sp>
      <p:sp>
        <p:nvSpPr>
          <p:cNvPr id="5" name="Footer Placeholder 4"/>
          <p:cNvSpPr>
            <a:spLocks noGrp="1"/>
          </p:cNvSpPr>
          <p:nvPr>
            <p:ph type="ftr" sz="quarter" idx="10"/>
          </p:nvPr>
        </p:nvSpPr>
        <p:spPr>
          <a:xfrm>
            <a:off x="5562600" y="4762918"/>
            <a:ext cx="3161730" cy="91440"/>
          </a:xfrm>
        </p:spPr>
        <p:txBody>
          <a:bodyPr/>
          <a:lstStyle/>
          <a:p>
            <a:r>
              <a:rPr lang="en-US"/>
              <a:t>Copyright © 2022 Argus Media group. All rights reserved.</a:t>
            </a:r>
            <a:endParaRPr lang="en-US" dirty="0"/>
          </a:p>
        </p:txBody>
      </p:sp>
      <p:sp>
        <p:nvSpPr>
          <p:cNvPr id="2" name="Slide Number Placeholder 1">
            <a:extLst>
              <a:ext uri="{FF2B5EF4-FFF2-40B4-BE49-F238E27FC236}">
                <a16:creationId xmlns:a16="http://schemas.microsoft.com/office/drawing/2014/main" id="{F6B0FEFE-49EB-4836-85F6-1848D3616B91}"/>
              </a:ext>
            </a:extLst>
          </p:cNvPr>
          <p:cNvSpPr>
            <a:spLocks noGrp="1"/>
          </p:cNvSpPr>
          <p:nvPr>
            <p:ph type="sldNum" sz="quarter" idx="13"/>
          </p:nvPr>
        </p:nvSpPr>
        <p:spPr/>
        <p:txBody>
          <a:bodyPr/>
          <a:lstStyle/>
          <a:p>
            <a:fld id="{DEE2B7A0-0AFB-437C-B7EE-75F4236C67C9}" type="slidenum">
              <a:rPr lang="en-US" smtClean="0"/>
              <a:pPr/>
              <a:t>17</a:t>
            </a:fld>
            <a:endParaRPr lang="en-US"/>
          </a:p>
        </p:txBody>
      </p:sp>
      <p:graphicFrame>
        <p:nvGraphicFramePr>
          <p:cNvPr id="10" name="Table 9">
            <a:extLst>
              <a:ext uri="{FF2B5EF4-FFF2-40B4-BE49-F238E27FC236}">
                <a16:creationId xmlns:a16="http://schemas.microsoft.com/office/drawing/2014/main" id="{F429949E-2652-46F9-8496-E326FBB054AB}"/>
              </a:ext>
            </a:extLst>
          </p:cNvPr>
          <p:cNvGraphicFramePr>
            <a:graphicFrameLocks noGrp="1"/>
          </p:cNvGraphicFramePr>
          <p:nvPr>
            <p:extLst/>
          </p:nvPr>
        </p:nvGraphicFramePr>
        <p:xfrm>
          <a:off x="609600" y="1352550"/>
          <a:ext cx="8286749" cy="3048000"/>
        </p:xfrm>
        <a:graphic>
          <a:graphicData uri="http://schemas.openxmlformats.org/drawingml/2006/table">
            <a:tbl>
              <a:tblPr firstRow="1" bandRow="1">
                <a:tableStyleId>{5C22544A-7EE6-4342-B048-85BDC9FD1C3A}</a:tableStyleId>
              </a:tblPr>
              <a:tblGrid>
                <a:gridCol w="1307422">
                  <a:extLst>
                    <a:ext uri="{9D8B030D-6E8A-4147-A177-3AD203B41FA5}">
                      <a16:colId xmlns:a16="http://schemas.microsoft.com/office/drawing/2014/main" val="1905720784"/>
                    </a:ext>
                  </a:extLst>
                </a:gridCol>
                <a:gridCol w="1359578">
                  <a:extLst>
                    <a:ext uri="{9D8B030D-6E8A-4147-A177-3AD203B41FA5}">
                      <a16:colId xmlns:a16="http://schemas.microsoft.com/office/drawing/2014/main" val="4032599605"/>
                    </a:ext>
                  </a:extLst>
                </a:gridCol>
                <a:gridCol w="914400">
                  <a:extLst>
                    <a:ext uri="{9D8B030D-6E8A-4147-A177-3AD203B41FA5}">
                      <a16:colId xmlns:a16="http://schemas.microsoft.com/office/drawing/2014/main" val="2109982430"/>
                    </a:ext>
                  </a:extLst>
                </a:gridCol>
                <a:gridCol w="3555967">
                  <a:extLst>
                    <a:ext uri="{9D8B030D-6E8A-4147-A177-3AD203B41FA5}">
                      <a16:colId xmlns:a16="http://schemas.microsoft.com/office/drawing/2014/main" val="3269110290"/>
                    </a:ext>
                  </a:extLst>
                </a:gridCol>
                <a:gridCol w="1149382">
                  <a:extLst>
                    <a:ext uri="{9D8B030D-6E8A-4147-A177-3AD203B41FA5}">
                      <a16:colId xmlns:a16="http://schemas.microsoft.com/office/drawing/2014/main" val="2314988439"/>
                    </a:ext>
                  </a:extLst>
                </a:gridCol>
              </a:tblGrid>
              <a:tr h="597459">
                <a:tc>
                  <a:txBody>
                    <a:bodyPr/>
                    <a:lstStyle/>
                    <a:p>
                      <a:pPr algn="ctr" fontAlgn="ctr"/>
                      <a:r>
                        <a:rPr lang="en-US" sz="1100" b="1" i="0" u="none" strike="noStrike" dirty="0">
                          <a:solidFill>
                            <a:schemeClr val="bg1"/>
                          </a:solidFill>
                          <a:effectLst/>
                          <a:latin typeface="Calibri" panose="020F0502020204030204" pitchFamily="34" charset="0"/>
                        </a:rPr>
                        <a:t> Ship owner</a:t>
                      </a:r>
                    </a:p>
                  </a:txBody>
                  <a:tcPr marL="9525" marR="9525" marT="9525" marB="0" anchor="ctr"/>
                </a:tc>
                <a:tc>
                  <a:txBody>
                    <a:bodyPr/>
                    <a:lstStyle/>
                    <a:p>
                      <a:pPr algn="ctr" fontAlgn="ctr"/>
                      <a:r>
                        <a:rPr lang="en-US" sz="1100" b="1" i="0" u="none" strike="noStrike" dirty="0">
                          <a:solidFill>
                            <a:schemeClr val="bg1"/>
                          </a:solidFill>
                          <a:effectLst/>
                          <a:latin typeface="Calibri" panose="020F0502020204030204" pitchFamily="34" charset="0"/>
                        </a:rPr>
                        <a:t>CO2 emissions down   from 2008 levels</a:t>
                      </a:r>
                    </a:p>
                  </a:txBody>
                  <a:tcPr marL="9525" marR="9525" marT="9525" marB="0" anchor="ctr"/>
                </a:tc>
                <a:tc>
                  <a:txBody>
                    <a:bodyPr/>
                    <a:lstStyle/>
                    <a:p>
                      <a:pPr algn="ctr" fontAlgn="ctr"/>
                      <a:r>
                        <a:rPr lang="en-US" sz="1100" b="1" i="0" u="none" strike="noStrike" dirty="0">
                          <a:solidFill>
                            <a:schemeClr val="bg1"/>
                          </a:solidFill>
                          <a:effectLst/>
                          <a:latin typeface="Calibri" panose="020F0502020204030204" pitchFamily="34" charset="0"/>
                        </a:rPr>
                        <a:t>Years ahead of IMO 2030</a:t>
                      </a:r>
                    </a:p>
                  </a:txBody>
                  <a:tcPr marL="9525" marR="9525" marT="9525" marB="0" anchor="ctr"/>
                </a:tc>
                <a:tc>
                  <a:txBody>
                    <a:bodyPr/>
                    <a:lstStyle/>
                    <a:p>
                      <a:pPr algn="ctr" fontAlgn="ctr"/>
                      <a:r>
                        <a:rPr lang="en-US" sz="1100" b="1" i="0" u="none" strike="noStrike" dirty="0">
                          <a:solidFill>
                            <a:schemeClr val="bg1"/>
                          </a:solidFill>
                          <a:effectLst/>
                          <a:latin typeface="Calibri" panose="020F0502020204030204" pitchFamily="34" charset="0"/>
                        </a:rPr>
                        <a:t>Approach to CO2 reduction</a:t>
                      </a:r>
                    </a:p>
                  </a:txBody>
                  <a:tcPr marL="9525" marR="9525" marT="9525" marB="0" anchor="ctr"/>
                </a:tc>
                <a:tc>
                  <a:txBody>
                    <a:bodyPr/>
                    <a:lstStyle/>
                    <a:p>
                      <a:pPr algn="ctr" fontAlgn="ctr"/>
                      <a:r>
                        <a:rPr lang="en-US" sz="1100" b="1" i="0" u="none" strike="noStrike" dirty="0">
                          <a:solidFill>
                            <a:schemeClr val="bg1"/>
                          </a:solidFill>
                          <a:effectLst/>
                          <a:latin typeface="Calibri" panose="020F0502020204030204" pitchFamily="34" charset="0"/>
                        </a:rPr>
                        <a:t>Approximate yearly fuel burn, million mt</a:t>
                      </a:r>
                    </a:p>
                  </a:txBody>
                  <a:tcPr marL="9525" marR="9525" marT="9525" marB="0" anchor="ctr"/>
                </a:tc>
                <a:extLst>
                  <a:ext uri="{0D108BD9-81ED-4DB2-BD59-A6C34878D82A}">
                    <a16:rowId xmlns:a16="http://schemas.microsoft.com/office/drawing/2014/main" val="609826187"/>
                  </a:ext>
                </a:extLst>
              </a:tr>
              <a:tr h="597459">
                <a:tc>
                  <a:txBody>
                    <a:bodyPr/>
                    <a:lstStyle/>
                    <a:p>
                      <a:pPr algn="ctr" fontAlgn="ctr"/>
                      <a:r>
                        <a:rPr lang="en-US" sz="1100" b="0" i="0" u="none" strike="noStrike" dirty="0">
                          <a:solidFill>
                            <a:srgbClr val="000000"/>
                          </a:solidFill>
                          <a:effectLst/>
                          <a:latin typeface="Calibri" panose="020F0502020204030204" pitchFamily="34" charset="0"/>
                        </a:rPr>
                        <a:t> </a:t>
                      </a:r>
                      <a:r>
                        <a:rPr lang="en-US" sz="1100" b="1" i="0" u="none" strike="noStrike" dirty="0">
                          <a:solidFill>
                            <a:srgbClr val="000000"/>
                          </a:solidFill>
                          <a:effectLst/>
                          <a:latin typeface="Calibri" panose="020F0502020204030204" pitchFamily="34" charset="0"/>
                        </a:rPr>
                        <a:t>Maersk</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b="0" i="0" u="none" strike="noStrike" dirty="0">
                          <a:solidFill>
                            <a:srgbClr val="FF0000"/>
                          </a:solidFill>
                          <a:effectLst/>
                          <a:latin typeface="Calibri" panose="020F0502020204030204" pitchFamily="34" charset="0"/>
                        </a:rPr>
                        <a:t> 46.3%</a:t>
                      </a:r>
                      <a:r>
                        <a:rPr lang="en-US" sz="1100" b="0" i="0" u="none" strike="noStrike" dirty="0">
                          <a:solidFill>
                            <a:srgbClr val="000000"/>
                          </a:solidFill>
                          <a:effectLst/>
                          <a:latin typeface="Calibri" panose="020F0502020204030204" pitchFamily="34" charset="0"/>
                        </a:rPr>
                        <a:t> by 2020</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100" b="0" i="0" u="none" strike="noStrike" dirty="0">
                          <a:solidFill>
                            <a:srgbClr val="000000"/>
                          </a:solidFill>
                          <a:effectLst/>
                          <a:latin typeface="Calibri" panose="020F0502020204030204" pitchFamily="34" charset="0"/>
                        </a:rPr>
                        <a:t>Reduced speed, improved vessel efficiency, use of biofuels. Experimenting with bio-methanol, e-methanol, lignin fuels and green ammonia. Will not be pursuing LNG</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10-12</a:t>
                      </a:r>
                    </a:p>
                  </a:txBody>
                  <a:tcPr marL="9525" marR="9525" marT="9525" marB="0" anchor="ctr"/>
                </a:tc>
                <a:extLst>
                  <a:ext uri="{0D108BD9-81ED-4DB2-BD59-A6C34878D82A}">
                    <a16:rowId xmlns:a16="http://schemas.microsoft.com/office/drawing/2014/main" val="725011450"/>
                  </a:ext>
                </a:extLst>
              </a:tr>
              <a:tr h="432361">
                <a:tc>
                  <a:txBody>
                    <a:bodyPr/>
                    <a:lstStyle/>
                    <a:p>
                      <a:pPr algn="ctr" fontAlgn="ctr"/>
                      <a:r>
                        <a:rPr lang="en-US" sz="1100" b="0" i="0" u="none" strike="noStrike" dirty="0">
                          <a:solidFill>
                            <a:srgbClr val="000000"/>
                          </a:solidFill>
                          <a:effectLst/>
                          <a:latin typeface="Calibri" panose="020F0502020204030204" pitchFamily="34" charset="0"/>
                        </a:rPr>
                        <a:t> </a:t>
                      </a:r>
                      <a:r>
                        <a:rPr lang="en-US" sz="1100" b="1" i="0" u="none" strike="noStrike" dirty="0">
                          <a:solidFill>
                            <a:srgbClr val="000000"/>
                          </a:solidFill>
                          <a:effectLst/>
                          <a:latin typeface="Calibri" panose="020F0502020204030204" pitchFamily="34" charset="0"/>
                        </a:rPr>
                        <a:t>CMA CGM</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b="0" i="0" u="none" strike="noStrike" dirty="0">
                          <a:solidFill>
                            <a:srgbClr val="FF0000"/>
                          </a:solidFill>
                          <a:effectLst/>
                          <a:latin typeface="Calibri" panose="020F0502020204030204" pitchFamily="34" charset="0"/>
                        </a:rPr>
                        <a:t> 49% </a:t>
                      </a:r>
                      <a:r>
                        <a:rPr lang="en-US" sz="1100" b="0" i="0" u="none" strike="noStrike" dirty="0">
                          <a:solidFill>
                            <a:srgbClr val="000000"/>
                          </a:solidFill>
                          <a:effectLst/>
                          <a:latin typeface="Calibri" panose="020F0502020204030204" pitchFamily="34" charset="0"/>
                        </a:rPr>
                        <a:t>by 2020</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100" b="0" i="0" u="none" strike="noStrike" dirty="0">
                          <a:solidFill>
                            <a:srgbClr val="000000"/>
                          </a:solidFill>
                          <a:effectLst/>
                          <a:latin typeface="Calibri" panose="020F0502020204030204" pitchFamily="34" charset="0"/>
                        </a:rPr>
                        <a:t>Reduced speed, LNG and bio-methane</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7.5-8</a:t>
                      </a:r>
                    </a:p>
                  </a:txBody>
                  <a:tcPr marL="9525" marR="9525" marT="9525" marB="0" anchor="ctr"/>
                </a:tc>
                <a:extLst>
                  <a:ext uri="{0D108BD9-81ED-4DB2-BD59-A6C34878D82A}">
                    <a16:rowId xmlns:a16="http://schemas.microsoft.com/office/drawing/2014/main" val="3507142846"/>
                  </a:ext>
                </a:extLst>
              </a:tr>
              <a:tr h="432361">
                <a:tc>
                  <a:txBody>
                    <a:bodyPr/>
                    <a:lstStyle/>
                    <a:p>
                      <a:pPr algn="ctr" fontAlgn="ctr"/>
                      <a:r>
                        <a:rPr lang="en-US" sz="1100" b="0" i="0" u="none" strike="noStrike" dirty="0">
                          <a:solidFill>
                            <a:srgbClr val="000000"/>
                          </a:solidFill>
                          <a:effectLst/>
                          <a:latin typeface="Calibri" panose="020F0502020204030204" pitchFamily="34" charset="0"/>
                        </a:rPr>
                        <a:t> </a:t>
                      </a:r>
                      <a:r>
                        <a:rPr lang="en-US" sz="1100" b="1" i="0" u="none" strike="noStrike" dirty="0">
                          <a:solidFill>
                            <a:srgbClr val="000000"/>
                          </a:solidFill>
                          <a:effectLst/>
                          <a:latin typeface="Calibri" panose="020F0502020204030204" pitchFamily="34" charset="0"/>
                        </a:rPr>
                        <a:t>Hapag Lloyd</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b="0" i="0" u="none" strike="noStrike" dirty="0">
                          <a:solidFill>
                            <a:srgbClr val="FF0000"/>
                          </a:solidFill>
                          <a:effectLst/>
                          <a:latin typeface="Calibri" panose="020F0502020204030204" pitchFamily="34" charset="0"/>
                        </a:rPr>
                        <a:t> 50% </a:t>
                      </a:r>
                      <a:r>
                        <a:rPr lang="en-US" sz="1100" b="0" i="0" u="none" strike="noStrike" dirty="0">
                          <a:solidFill>
                            <a:srgbClr val="000000"/>
                          </a:solidFill>
                          <a:effectLst/>
                          <a:latin typeface="Calibri" panose="020F0502020204030204" pitchFamily="34" charset="0"/>
                        </a:rPr>
                        <a:t>by 2019</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100" b="0" i="0" u="none" strike="noStrike" dirty="0">
                          <a:solidFill>
                            <a:srgbClr val="000000"/>
                          </a:solidFill>
                          <a:effectLst/>
                          <a:latin typeface="Calibri" panose="020F0502020204030204" pitchFamily="34" charset="0"/>
                        </a:rPr>
                        <a:t>Reduced speed, LNG and minimizing water resistance on its vessels' hulls</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4-5</a:t>
                      </a:r>
                    </a:p>
                  </a:txBody>
                  <a:tcPr marL="9525" marR="9525" marT="9525" marB="0" anchor="ctr"/>
                </a:tc>
                <a:extLst>
                  <a:ext uri="{0D108BD9-81ED-4DB2-BD59-A6C34878D82A}">
                    <a16:rowId xmlns:a16="http://schemas.microsoft.com/office/drawing/2014/main" val="1832468502"/>
                  </a:ext>
                </a:extLst>
              </a:tr>
              <a:tr h="988360">
                <a:tc>
                  <a:txBody>
                    <a:bodyPr/>
                    <a:lstStyle/>
                    <a:p>
                      <a:pPr algn="ctr" fontAlgn="ctr"/>
                      <a:r>
                        <a:rPr lang="en-US" sz="1100" b="0" i="0" u="none" strike="noStrike" dirty="0">
                          <a:solidFill>
                            <a:srgbClr val="000000"/>
                          </a:solidFill>
                          <a:effectLst/>
                          <a:latin typeface="Calibri" panose="020F0502020204030204" pitchFamily="34" charset="0"/>
                        </a:rPr>
                        <a:t> </a:t>
                      </a:r>
                      <a:r>
                        <a:rPr lang="en-US" sz="1100" b="1" i="0" u="none" strike="noStrike" dirty="0">
                          <a:solidFill>
                            <a:srgbClr val="000000"/>
                          </a:solidFill>
                          <a:effectLst/>
                          <a:latin typeface="Calibri" panose="020F0502020204030204" pitchFamily="34" charset="0"/>
                        </a:rPr>
                        <a:t>Yang Ming</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b="0" i="0" u="none" strike="noStrike" dirty="0">
                          <a:solidFill>
                            <a:srgbClr val="FF0000"/>
                          </a:solidFill>
                          <a:effectLst/>
                          <a:latin typeface="Calibri" panose="020F0502020204030204" pitchFamily="34" charset="0"/>
                        </a:rPr>
                        <a:t> 51% </a:t>
                      </a:r>
                      <a:r>
                        <a:rPr lang="en-US" sz="1100" b="0" i="0" u="none" strike="noStrike" dirty="0">
                          <a:solidFill>
                            <a:srgbClr val="000000"/>
                          </a:solidFill>
                          <a:effectLst/>
                          <a:latin typeface="Calibri" panose="020F0502020204030204" pitchFamily="34" charset="0"/>
                        </a:rPr>
                        <a:t>by 2019</a:t>
                      </a:r>
                    </a:p>
                  </a:txBody>
                  <a:tcPr marL="9525" marR="9525" marT="9525" marB="0" anchor="ctr"/>
                </a:tc>
                <a:tc>
                  <a:txBody>
                    <a:bodyPr/>
                    <a:lstStyle/>
                    <a:p>
                      <a:pPr algn="ctr" fontAlgn="ctr"/>
                      <a:r>
                        <a:rPr lang="en-US"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100" b="0" i="0" u="none" strike="noStrike" dirty="0">
                          <a:solidFill>
                            <a:srgbClr val="000000"/>
                          </a:solidFill>
                          <a:effectLst/>
                          <a:latin typeface="Calibri" panose="020F0502020204030204" pitchFamily="34" charset="0"/>
                        </a:rPr>
                        <a:t>Reduced speed, replacing vessels over 20 years of age with newer, more efficient vessels and reducing its vessels speeds. Also installed a monitoring system to manage fuel consumption, and considering the possibility of installing LNG dual-fuel engines</a:t>
                      </a:r>
                    </a:p>
                  </a:txBody>
                  <a:tcPr marL="9525" marR="9525" marT="9525" marB="0" anchor="ctr"/>
                </a:tc>
                <a:tc>
                  <a:txBody>
                    <a:bodyPr/>
                    <a:lstStyle/>
                    <a:p>
                      <a:pPr algn="ctr" fontAlgn="ctr"/>
                      <a:r>
                        <a:rPr lang="en-US" sz="1100" b="0" i="0" u="none" strike="noStrike" dirty="0">
                          <a:solidFill>
                            <a:srgbClr val="000000"/>
                          </a:solidFill>
                          <a:effectLst/>
                          <a:latin typeface="Calibri" panose="020F0502020204030204" pitchFamily="34" charset="0"/>
                        </a:rPr>
                        <a:t>1.6+</a:t>
                      </a:r>
                    </a:p>
                  </a:txBody>
                  <a:tcPr marL="9525" marR="9525" marT="9525" marB="0" anchor="ctr"/>
                </a:tc>
                <a:extLst>
                  <a:ext uri="{0D108BD9-81ED-4DB2-BD59-A6C34878D82A}">
                    <a16:rowId xmlns:a16="http://schemas.microsoft.com/office/drawing/2014/main" val="3865590789"/>
                  </a:ext>
                </a:extLst>
              </a:tr>
            </a:tbl>
          </a:graphicData>
        </a:graphic>
      </p:graphicFrame>
    </p:spTree>
    <p:extLst>
      <p:ext uri="{BB962C8B-B14F-4D97-AF65-F5344CB8AC3E}">
        <p14:creationId xmlns:p14="http://schemas.microsoft.com/office/powerpoint/2010/main" val="4191108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571500" y="154639"/>
            <a:ext cx="8001000" cy="457200"/>
          </a:xfrm>
        </p:spPr>
        <p:txBody>
          <a:bodyPr>
            <a:normAutofit/>
          </a:bodyPr>
          <a:lstStyle/>
          <a:p>
            <a:r>
              <a:rPr lang="en-US" dirty="0"/>
              <a:t>Different fuels have different trade-offs</a:t>
            </a:r>
          </a:p>
        </p:txBody>
      </p:sp>
      <p:sp>
        <p:nvSpPr>
          <p:cNvPr id="5" name="Footer Placeholder 4"/>
          <p:cNvSpPr>
            <a:spLocks noGrp="1"/>
          </p:cNvSpPr>
          <p:nvPr>
            <p:ph type="ftr" sz="quarter" idx="10"/>
          </p:nvPr>
        </p:nvSpPr>
        <p:spPr>
          <a:xfrm>
            <a:off x="5562600" y="4762918"/>
            <a:ext cx="3161730" cy="91440"/>
          </a:xfrm>
        </p:spPr>
        <p:txBody>
          <a:bodyPr/>
          <a:lstStyle/>
          <a:p>
            <a:r>
              <a:rPr lang="en-US"/>
              <a:t>Copyright © 2022 Argus Media group. All rights reserved.</a:t>
            </a:r>
            <a:endParaRPr lang="en-US" dirty="0"/>
          </a:p>
        </p:txBody>
      </p:sp>
      <p:sp>
        <p:nvSpPr>
          <p:cNvPr id="2" name="Slide Number Placeholder 1">
            <a:extLst>
              <a:ext uri="{FF2B5EF4-FFF2-40B4-BE49-F238E27FC236}">
                <a16:creationId xmlns:a16="http://schemas.microsoft.com/office/drawing/2014/main" id="{F6B0FEFE-49EB-4836-85F6-1848D3616B91}"/>
              </a:ext>
            </a:extLst>
          </p:cNvPr>
          <p:cNvSpPr>
            <a:spLocks noGrp="1"/>
          </p:cNvSpPr>
          <p:nvPr>
            <p:ph type="sldNum" sz="quarter" idx="13"/>
          </p:nvPr>
        </p:nvSpPr>
        <p:spPr/>
        <p:txBody>
          <a:bodyPr/>
          <a:lstStyle/>
          <a:p>
            <a:fld id="{DEE2B7A0-0AFB-437C-B7EE-75F4236C67C9}" type="slidenum">
              <a:rPr lang="en-US" smtClean="0"/>
              <a:pPr/>
              <a:t>18</a:t>
            </a:fld>
            <a:endParaRPr lang="en-US"/>
          </a:p>
        </p:txBody>
      </p:sp>
      <p:pic>
        <p:nvPicPr>
          <p:cNvPr id="4" name="Picture 3" descr="A screenshot of a computer&#10;&#10;Description automatically generated with low confidence">
            <a:extLst>
              <a:ext uri="{FF2B5EF4-FFF2-40B4-BE49-F238E27FC236}">
                <a16:creationId xmlns:a16="http://schemas.microsoft.com/office/drawing/2014/main" id="{037EDBCD-4C50-4FA3-96C2-395D530D6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284" y="1327329"/>
            <a:ext cx="7211431" cy="2781688"/>
          </a:xfrm>
          <a:prstGeom prst="rect">
            <a:avLst/>
          </a:prstGeom>
        </p:spPr>
      </p:pic>
      <p:sp>
        <p:nvSpPr>
          <p:cNvPr id="6" name="TextBox 5">
            <a:extLst>
              <a:ext uri="{FF2B5EF4-FFF2-40B4-BE49-F238E27FC236}">
                <a16:creationId xmlns:a16="http://schemas.microsoft.com/office/drawing/2014/main" id="{325BCBF9-7AA2-4A0D-B64D-B76C27BAF2AC}"/>
              </a:ext>
            </a:extLst>
          </p:cNvPr>
          <p:cNvSpPr txBox="1"/>
          <p:nvPr/>
        </p:nvSpPr>
        <p:spPr>
          <a:xfrm>
            <a:off x="6858000" y="4171950"/>
            <a:ext cx="1524000" cy="304800"/>
          </a:xfrm>
          <a:prstGeom prst="rect">
            <a:avLst/>
          </a:prstGeom>
        </p:spPr>
        <p:txBody>
          <a:bodyPr vert="horz" wrap="square" lIns="0" tIns="0" rIns="0" bIns="0" rtlCol="0" anchor="t">
            <a:normAutofit/>
          </a:bodyPr>
          <a:lstStyle/>
          <a:p>
            <a:pPr algn="ctr"/>
            <a:r>
              <a:rPr lang="en-US" sz="1100" dirty="0">
                <a:ea typeface="ＭＳ Ｐゴシック" pitchFamily="34" charset="-128"/>
              </a:rPr>
              <a:t>Source: DNV</a:t>
            </a:r>
          </a:p>
        </p:txBody>
      </p:sp>
      <p:sp>
        <p:nvSpPr>
          <p:cNvPr id="8" name="TextBox 7">
            <a:extLst>
              <a:ext uri="{FF2B5EF4-FFF2-40B4-BE49-F238E27FC236}">
                <a16:creationId xmlns:a16="http://schemas.microsoft.com/office/drawing/2014/main" id="{70261FB5-B13E-4B87-9300-5B60B852FE56}"/>
              </a:ext>
            </a:extLst>
          </p:cNvPr>
          <p:cNvSpPr txBox="1"/>
          <p:nvPr/>
        </p:nvSpPr>
        <p:spPr>
          <a:xfrm>
            <a:off x="990600" y="828772"/>
            <a:ext cx="3505200" cy="285556"/>
          </a:xfrm>
          <a:prstGeom prst="rect">
            <a:avLst/>
          </a:prstGeom>
        </p:spPr>
        <p:txBody>
          <a:bodyPr vert="horz" wrap="square" lIns="0" tIns="0" rIns="0" bIns="0" rtlCol="0" anchor="t">
            <a:normAutofit/>
          </a:bodyPr>
          <a:lstStyle/>
          <a:p>
            <a:r>
              <a:rPr lang="en-US" sz="1800" dirty="0">
                <a:solidFill>
                  <a:schemeClr val="tx1">
                    <a:lumMod val="75000"/>
                    <a:lumOff val="25000"/>
                  </a:schemeClr>
                </a:solidFill>
                <a:ea typeface="ＭＳ Ｐゴシック" pitchFamily="34" charset="-128"/>
              </a:rPr>
              <a:t>The </a:t>
            </a:r>
            <a:r>
              <a:rPr lang="en-US" dirty="0">
                <a:solidFill>
                  <a:schemeClr val="tx1">
                    <a:lumMod val="75000"/>
                    <a:lumOff val="25000"/>
                  </a:schemeClr>
                </a:solidFill>
                <a:ea typeface="ＭＳ Ｐゴシック" pitchFamily="34" charset="-128"/>
              </a:rPr>
              <a:t>picture as of now</a:t>
            </a:r>
            <a:endParaRPr lang="en-US" sz="1800" dirty="0">
              <a:solidFill>
                <a:schemeClr val="tx1">
                  <a:lumMod val="75000"/>
                  <a:lumOff val="25000"/>
                </a:schemeClr>
              </a:solidFill>
              <a:ea typeface="ＭＳ Ｐゴシック" pitchFamily="34" charset="-128"/>
            </a:endParaRPr>
          </a:p>
        </p:txBody>
      </p:sp>
    </p:spTree>
    <p:extLst>
      <p:ext uri="{BB962C8B-B14F-4D97-AF65-F5344CB8AC3E}">
        <p14:creationId xmlns:p14="http://schemas.microsoft.com/office/powerpoint/2010/main" val="1915585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p:txBody>
          <a:bodyPr>
            <a:noAutofit/>
          </a:bodyPr>
          <a:lstStyle/>
          <a:p>
            <a:r>
              <a:rPr lang="en-US" sz="2000" dirty="0"/>
              <a:t>Alternative marine fuels: comparing prices apples to apples</a:t>
            </a:r>
          </a:p>
        </p:txBody>
      </p:sp>
      <p:sp>
        <p:nvSpPr>
          <p:cNvPr id="5" name="Footer Placeholder 4"/>
          <p:cNvSpPr>
            <a:spLocks noGrp="1"/>
          </p:cNvSpPr>
          <p:nvPr>
            <p:ph type="ftr" sz="quarter" idx="10"/>
          </p:nvPr>
        </p:nvSpPr>
        <p:spPr>
          <a:xfrm>
            <a:off x="5562600" y="4762918"/>
            <a:ext cx="3161730" cy="91440"/>
          </a:xfrm>
        </p:spPr>
        <p:txBody>
          <a:bodyPr/>
          <a:lstStyle/>
          <a:p>
            <a:r>
              <a:rPr lang="en-US"/>
              <a:t>Copyright © 2022 Argus Media group. All rights reserved.</a:t>
            </a:r>
            <a:endParaRPr lang="en-US" dirty="0"/>
          </a:p>
        </p:txBody>
      </p:sp>
      <p:sp>
        <p:nvSpPr>
          <p:cNvPr id="2" name="Slide Number Placeholder 1">
            <a:extLst>
              <a:ext uri="{FF2B5EF4-FFF2-40B4-BE49-F238E27FC236}">
                <a16:creationId xmlns:a16="http://schemas.microsoft.com/office/drawing/2014/main" id="{F6B0FEFE-49EB-4836-85F6-1848D3616B91}"/>
              </a:ext>
            </a:extLst>
          </p:cNvPr>
          <p:cNvSpPr>
            <a:spLocks noGrp="1"/>
          </p:cNvSpPr>
          <p:nvPr>
            <p:ph type="sldNum" sz="quarter" idx="13"/>
          </p:nvPr>
        </p:nvSpPr>
        <p:spPr/>
        <p:txBody>
          <a:bodyPr/>
          <a:lstStyle/>
          <a:p>
            <a:fld id="{DEE2B7A0-0AFB-437C-B7EE-75F4236C67C9}" type="slidenum">
              <a:rPr lang="en-US" smtClean="0"/>
              <a:pPr/>
              <a:t>19</a:t>
            </a:fld>
            <a:endParaRPr lang="en-US"/>
          </a:p>
        </p:txBody>
      </p:sp>
      <p:sp>
        <p:nvSpPr>
          <p:cNvPr id="11" name="Content Placeholder 1">
            <a:extLst>
              <a:ext uri="{FF2B5EF4-FFF2-40B4-BE49-F238E27FC236}">
                <a16:creationId xmlns:a16="http://schemas.microsoft.com/office/drawing/2014/main" id="{AFA398A1-D304-426B-9255-FDDB707A9EE1}"/>
              </a:ext>
            </a:extLst>
          </p:cNvPr>
          <p:cNvSpPr txBox="1">
            <a:spLocks/>
          </p:cNvSpPr>
          <p:nvPr/>
        </p:nvSpPr>
        <p:spPr>
          <a:xfrm>
            <a:off x="5334000" y="1123950"/>
            <a:ext cx="3654552" cy="1066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5893C1"/>
              </a:buClr>
              <a:buFont typeface="Arial" pitchFamily="34" charset="0"/>
              <a:buChar char="•"/>
              <a:defRPr sz="2000" b="0" i="0" kern="1200">
                <a:solidFill>
                  <a:schemeClr val="tx1"/>
                </a:solidFill>
                <a:latin typeface="Verdana"/>
                <a:ea typeface="+mn-ea"/>
                <a:cs typeface="Verdana"/>
              </a:defRPr>
            </a:lvl1pPr>
            <a:lvl2pPr marL="742950" indent="-285750" algn="l" defTabSz="914400" rtl="0" eaLnBrk="1" latinLnBrk="0" hangingPunct="1">
              <a:spcBef>
                <a:spcPct val="20000"/>
              </a:spcBef>
              <a:buClr>
                <a:srgbClr val="5893C1"/>
              </a:buClr>
              <a:buFont typeface="Trebuchet MS" pitchFamily="34" charset="0"/>
              <a:buChar char="◦"/>
              <a:defRPr sz="1800" b="0" i="0" kern="1200">
                <a:solidFill>
                  <a:schemeClr val="tx1"/>
                </a:solidFill>
                <a:latin typeface="Verdana"/>
                <a:ea typeface="+mn-ea"/>
                <a:cs typeface="Verdana"/>
              </a:defRPr>
            </a:lvl2pPr>
            <a:lvl3pPr marL="1143000" indent="-228600" algn="l" defTabSz="914400" rtl="0" eaLnBrk="1" latinLnBrk="0" hangingPunct="1">
              <a:spcBef>
                <a:spcPct val="20000"/>
              </a:spcBef>
              <a:buClr>
                <a:srgbClr val="5893C1"/>
              </a:buClr>
              <a:buFont typeface="Trebuchet MS" pitchFamily="34" charset="0"/>
              <a:buChar char="‐"/>
              <a:defRPr sz="1600" b="0" i="0" kern="1200">
                <a:solidFill>
                  <a:schemeClr val="tx1"/>
                </a:solidFill>
                <a:latin typeface="Verdana"/>
                <a:ea typeface="+mn-ea"/>
                <a:cs typeface="Verdana"/>
              </a:defRPr>
            </a:lvl3pPr>
            <a:lvl4pPr marL="1600200" indent="-228600" algn="l" defTabSz="914400" rtl="0" eaLnBrk="1" latinLnBrk="0" hangingPunct="1">
              <a:spcBef>
                <a:spcPct val="20000"/>
              </a:spcBef>
              <a:buClr>
                <a:srgbClr val="5893C1"/>
              </a:buClr>
              <a:buFont typeface="Arial" pitchFamily="34" charset="0"/>
              <a:buChar char="•"/>
              <a:defRPr sz="1400" b="0" i="0" kern="1200">
                <a:solidFill>
                  <a:schemeClr val="tx1"/>
                </a:solidFill>
                <a:latin typeface="Verdana"/>
                <a:ea typeface="+mn-ea"/>
                <a:cs typeface="Verdana"/>
              </a:defRPr>
            </a:lvl4pPr>
            <a:lvl5pPr marL="2057400" indent="-228600" algn="l" defTabSz="914400" rtl="0" eaLnBrk="1" latinLnBrk="0" hangingPunct="1">
              <a:spcBef>
                <a:spcPct val="20000"/>
              </a:spcBef>
              <a:buClr>
                <a:srgbClr val="5893C1"/>
              </a:buClr>
              <a:buFont typeface="Trebuchet MS" pitchFamily="34" charset="0"/>
              <a:buChar char="◦"/>
              <a:defRPr sz="1400" b="0" i="0" kern="1200">
                <a:solidFill>
                  <a:schemeClr val="tx1"/>
                </a:solidFill>
                <a:latin typeface="Verdana"/>
                <a:ea typeface="+mn-ea"/>
                <a:cs typeface="Verdana"/>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spcBef>
                <a:spcPts val="300"/>
              </a:spcBef>
              <a:spcAft>
                <a:spcPts val="300"/>
              </a:spcAft>
              <a:buNone/>
            </a:pPr>
            <a:r>
              <a:rPr lang="en-US" sz="1400" i="1" dirty="0"/>
              <a:t>VLSFO, MGO and “alternative” marine fuels have different heat contents (in BTUs).</a:t>
            </a:r>
          </a:p>
          <a:p>
            <a:pPr marL="0" indent="0">
              <a:spcBef>
                <a:spcPts val="300"/>
              </a:spcBef>
              <a:spcAft>
                <a:spcPts val="300"/>
              </a:spcAft>
              <a:buNone/>
            </a:pPr>
            <a:r>
              <a:rPr lang="en-US" sz="1400" b="1" i="1" dirty="0"/>
              <a:t>1 mt of VLSFO </a:t>
            </a:r>
            <a:r>
              <a:rPr lang="en-US" sz="1400" i="1" dirty="0"/>
              <a:t>has: </a:t>
            </a:r>
          </a:p>
          <a:p>
            <a:pPr>
              <a:spcBef>
                <a:spcPts val="300"/>
              </a:spcBef>
              <a:spcAft>
                <a:spcPts val="300"/>
              </a:spcAft>
              <a:buFontTx/>
              <a:buChar char="-"/>
            </a:pPr>
            <a:r>
              <a:rPr lang="en-US" sz="1400" i="1" dirty="0">
                <a:solidFill>
                  <a:srgbClr val="FF0000"/>
                </a:solidFill>
              </a:rPr>
              <a:t>2.2 times </a:t>
            </a:r>
            <a:r>
              <a:rPr lang="en-US" sz="1400" i="1" dirty="0"/>
              <a:t>more heat content than 1mt </a:t>
            </a:r>
            <a:r>
              <a:rPr lang="en-US" sz="1400" i="1" dirty="0">
                <a:solidFill>
                  <a:srgbClr val="FF0000"/>
                </a:solidFill>
              </a:rPr>
              <a:t>ammonia</a:t>
            </a:r>
          </a:p>
          <a:p>
            <a:pPr>
              <a:spcBef>
                <a:spcPts val="300"/>
              </a:spcBef>
              <a:spcAft>
                <a:spcPts val="300"/>
              </a:spcAft>
              <a:buFontTx/>
              <a:buChar char="-"/>
            </a:pPr>
            <a:r>
              <a:rPr lang="en-US" sz="1400" i="1" dirty="0">
                <a:solidFill>
                  <a:srgbClr val="FF0000"/>
                </a:solidFill>
              </a:rPr>
              <a:t>2.1 times </a:t>
            </a:r>
            <a:r>
              <a:rPr lang="en-US" sz="1400" i="1" dirty="0"/>
              <a:t>more heat content than 1mt of </a:t>
            </a:r>
            <a:r>
              <a:rPr lang="en-US" sz="1400" i="1" dirty="0">
                <a:solidFill>
                  <a:srgbClr val="FF0000"/>
                </a:solidFill>
              </a:rPr>
              <a:t>methanol</a:t>
            </a:r>
          </a:p>
          <a:p>
            <a:pPr>
              <a:spcBef>
                <a:spcPts val="300"/>
              </a:spcBef>
              <a:spcAft>
                <a:spcPts val="300"/>
              </a:spcAft>
              <a:buFontTx/>
              <a:buChar char="-"/>
            </a:pPr>
            <a:r>
              <a:rPr lang="en-US" sz="1400" i="1" dirty="0">
                <a:solidFill>
                  <a:srgbClr val="FF0000"/>
                </a:solidFill>
              </a:rPr>
              <a:t>1.3 times </a:t>
            </a:r>
            <a:r>
              <a:rPr lang="en-US" sz="1400" i="1" dirty="0"/>
              <a:t>more heat content than 1mt of </a:t>
            </a:r>
            <a:r>
              <a:rPr lang="en-US" sz="1400" i="1" dirty="0">
                <a:solidFill>
                  <a:srgbClr val="FF0000"/>
                </a:solidFill>
              </a:rPr>
              <a:t>biodiesel</a:t>
            </a:r>
          </a:p>
        </p:txBody>
      </p:sp>
      <p:graphicFrame>
        <p:nvGraphicFramePr>
          <p:cNvPr id="12" name="Table 11">
            <a:extLst>
              <a:ext uri="{FF2B5EF4-FFF2-40B4-BE49-F238E27FC236}">
                <a16:creationId xmlns:a16="http://schemas.microsoft.com/office/drawing/2014/main" id="{56395CBF-4136-43FF-B023-CF54F3D3EE54}"/>
              </a:ext>
            </a:extLst>
          </p:cNvPr>
          <p:cNvGraphicFramePr>
            <a:graphicFrameLocks noGrp="1"/>
          </p:cNvGraphicFramePr>
          <p:nvPr>
            <p:extLst/>
          </p:nvPr>
        </p:nvGraphicFramePr>
        <p:xfrm>
          <a:off x="380165" y="914400"/>
          <a:ext cx="4821364" cy="3408680"/>
        </p:xfrm>
        <a:graphic>
          <a:graphicData uri="http://schemas.openxmlformats.org/drawingml/2006/table">
            <a:tbl>
              <a:tblPr firstRow="1" bandRow="1">
                <a:tableStyleId>{5C22544A-7EE6-4342-B048-85BDC9FD1C3A}</a:tableStyleId>
              </a:tblPr>
              <a:tblGrid>
                <a:gridCol w="2303271">
                  <a:extLst>
                    <a:ext uri="{9D8B030D-6E8A-4147-A177-3AD203B41FA5}">
                      <a16:colId xmlns:a16="http://schemas.microsoft.com/office/drawing/2014/main" val="2618618493"/>
                    </a:ext>
                  </a:extLst>
                </a:gridCol>
                <a:gridCol w="2518093">
                  <a:extLst>
                    <a:ext uri="{9D8B030D-6E8A-4147-A177-3AD203B41FA5}">
                      <a16:colId xmlns:a16="http://schemas.microsoft.com/office/drawing/2014/main" val="2385859848"/>
                    </a:ext>
                  </a:extLst>
                </a:gridCol>
              </a:tblGrid>
              <a:tr h="370840">
                <a:tc gridSpan="2">
                  <a:txBody>
                    <a:bodyPr/>
                    <a:lstStyle/>
                    <a:p>
                      <a:pPr algn="ctr" fontAlgn="ctr"/>
                      <a:r>
                        <a:rPr lang="en-US" sz="1600" b="1" i="0" u="none" strike="noStrike" dirty="0">
                          <a:solidFill>
                            <a:schemeClr val="bg1"/>
                          </a:solidFill>
                          <a:effectLst/>
                          <a:latin typeface="Calibri" panose="020F0502020204030204" pitchFamily="34" charset="0"/>
                        </a:rPr>
                        <a:t>Heat content conversion factors </a:t>
                      </a:r>
                    </a:p>
                    <a:p>
                      <a:pPr algn="ctr" fontAlgn="ctr"/>
                      <a:r>
                        <a:rPr lang="en-US" sz="1600" b="1" i="0" u="none" strike="noStrike" dirty="0">
                          <a:solidFill>
                            <a:schemeClr val="bg1"/>
                          </a:solidFill>
                          <a:effectLst/>
                          <a:latin typeface="Calibri" panose="020F0502020204030204" pitchFamily="34" charset="0"/>
                        </a:rPr>
                        <a:t>in million British thermal units per metric ton</a:t>
                      </a:r>
                    </a:p>
                  </a:txBody>
                  <a:tcPr/>
                </a:tc>
                <a:tc hMerge="1">
                  <a:txBody>
                    <a:bodyPr/>
                    <a:lstStyle/>
                    <a:p>
                      <a:endParaRPr lang="en-US" dirty="0"/>
                    </a:p>
                  </a:txBody>
                  <a:tcPr/>
                </a:tc>
                <a:extLst>
                  <a:ext uri="{0D108BD9-81ED-4DB2-BD59-A6C34878D82A}">
                    <a16:rowId xmlns:a16="http://schemas.microsoft.com/office/drawing/2014/main" val="1150558303"/>
                  </a:ext>
                </a:extLst>
              </a:tr>
              <a:tr h="370840">
                <a:tc>
                  <a:txBody>
                    <a:bodyPr/>
                    <a:lstStyle/>
                    <a:p>
                      <a:r>
                        <a:rPr lang="en-US" sz="1300" dirty="0"/>
                        <a:t>VLSFO</a:t>
                      </a:r>
                    </a:p>
                  </a:txBody>
                  <a:tcPr/>
                </a:tc>
                <a:tc>
                  <a:txBody>
                    <a:bodyPr/>
                    <a:lstStyle/>
                    <a:p>
                      <a:r>
                        <a:rPr lang="en-US" sz="1300" dirty="0"/>
                        <a:t>39.3-42.1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(varies depending on blend)</a:t>
                      </a:r>
                    </a:p>
                  </a:txBody>
                  <a:tcPr/>
                </a:tc>
                <a:extLst>
                  <a:ext uri="{0D108BD9-81ED-4DB2-BD59-A6C34878D82A}">
                    <a16:rowId xmlns:a16="http://schemas.microsoft.com/office/drawing/2014/main" val="521829534"/>
                  </a:ext>
                </a:extLst>
              </a:tr>
              <a:tr h="370840">
                <a:tc>
                  <a:txBody>
                    <a:bodyPr/>
                    <a:lstStyle/>
                    <a:p>
                      <a:r>
                        <a:rPr lang="en-US" sz="1300" dirty="0"/>
                        <a:t>MGO</a:t>
                      </a:r>
                    </a:p>
                  </a:txBody>
                  <a:tcPr/>
                </a:tc>
                <a:tc>
                  <a:txBody>
                    <a:bodyPr/>
                    <a:lstStyle/>
                    <a:p>
                      <a:r>
                        <a:rPr lang="en-US" sz="1300" dirty="0"/>
                        <a:t>40.4-43.5 </a:t>
                      </a:r>
                    </a:p>
                    <a:p>
                      <a:r>
                        <a:rPr lang="en-US" sz="1300" dirty="0"/>
                        <a:t>(varies depending on blend)</a:t>
                      </a:r>
                    </a:p>
                  </a:txBody>
                  <a:tcPr/>
                </a:tc>
                <a:extLst>
                  <a:ext uri="{0D108BD9-81ED-4DB2-BD59-A6C34878D82A}">
                    <a16:rowId xmlns:a16="http://schemas.microsoft.com/office/drawing/2014/main" val="526314327"/>
                  </a:ext>
                </a:extLst>
              </a:tr>
              <a:tr h="370840">
                <a:tc>
                  <a:txBody>
                    <a:bodyPr/>
                    <a:lstStyle/>
                    <a:p>
                      <a:r>
                        <a:rPr lang="en-US" sz="1300" dirty="0"/>
                        <a:t>Ammonia (green and grey)</a:t>
                      </a:r>
                    </a:p>
                  </a:txBody>
                  <a:tcPr/>
                </a:tc>
                <a:tc>
                  <a:txBody>
                    <a:bodyPr/>
                    <a:lstStyle/>
                    <a:p>
                      <a:r>
                        <a:rPr lang="en-US" sz="1300" dirty="0"/>
                        <a:t>17.6</a:t>
                      </a:r>
                    </a:p>
                  </a:txBody>
                  <a:tcPr/>
                </a:tc>
                <a:extLst>
                  <a:ext uri="{0D108BD9-81ED-4DB2-BD59-A6C34878D82A}">
                    <a16:rowId xmlns:a16="http://schemas.microsoft.com/office/drawing/2014/main" val="4149134849"/>
                  </a:ext>
                </a:extLst>
              </a:tr>
              <a:tr h="370840">
                <a:tc>
                  <a:txBody>
                    <a:bodyPr/>
                    <a:lstStyle/>
                    <a:p>
                      <a:r>
                        <a:rPr lang="en-US" sz="1300" dirty="0"/>
                        <a:t>Methanol and bio-methanol</a:t>
                      </a:r>
                    </a:p>
                  </a:txBody>
                  <a:tcPr/>
                </a:tc>
                <a:tc>
                  <a:txBody>
                    <a:bodyPr/>
                    <a:lstStyle/>
                    <a:p>
                      <a:r>
                        <a:rPr lang="en-US" sz="1300" dirty="0"/>
                        <a:t>18.9</a:t>
                      </a:r>
                    </a:p>
                  </a:txBody>
                  <a:tcPr/>
                </a:tc>
                <a:extLst>
                  <a:ext uri="{0D108BD9-81ED-4DB2-BD59-A6C34878D82A}">
                    <a16:rowId xmlns:a16="http://schemas.microsoft.com/office/drawing/2014/main" val="4184513277"/>
                  </a:ext>
                </a:extLst>
              </a:tr>
              <a:tr h="370840">
                <a:tc>
                  <a:txBody>
                    <a:bodyPr/>
                    <a:lstStyle/>
                    <a:p>
                      <a:r>
                        <a:rPr lang="en-US" sz="1300" dirty="0"/>
                        <a:t>Bio-diesel</a:t>
                      </a:r>
                    </a:p>
                  </a:txBody>
                  <a:tcPr/>
                </a:tc>
                <a:tc>
                  <a:txBody>
                    <a:bodyPr/>
                    <a:lstStyle/>
                    <a:p>
                      <a:r>
                        <a:rPr lang="en-US" sz="1300" dirty="0"/>
                        <a:t>31.3</a:t>
                      </a:r>
                    </a:p>
                  </a:txBody>
                  <a:tcPr/>
                </a:tc>
                <a:extLst>
                  <a:ext uri="{0D108BD9-81ED-4DB2-BD59-A6C34878D82A}">
                    <a16:rowId xmlns:a16="http://schemas.microsoft.com/office/drawing/2014/main" val="2884316831"/>
                  </a:ext>
                </a:extLst>
              </a:tr>
              <a:tr h="370840">
                <a:tc>
                  <a:txBody>
                    <a:bodyPr/>
                    <a:lstStyle/>
                    <a:p>
                      <a:r>
                        <a:rPr lang="en-US" sz="1300" dirty="0"/>
                        <a:t>LNG</a:t>
                      </a:r>
                    </a:p>
                  </a:txBody>
                  <a:tcPr/>
                </a:tc>
                <a:tc>
                  <a:txBody>
                    <a:bodyPr/>
                    <a:lstStyle/>
                    <a:p>
                      <a:r>
                        <a:rPr lang="en-US" sz="1300" dirty="0"/>
                        <a:t>52.2</a:t>
                      </a:r>
                    </a:p>
                  </a:txBody>
                  <a:tcPr/>
                </a:tc>
                <a:extLst>
                  <a:ext uri="{0D108BD9-81ED-4DB2-BD59-A6C34878D82A}">
                    <a16:rowId xmlns:a16="http://schemas.microsoft.com/office/drawing/2014/main" val="1287432734"/>
                  </a:ext>
                </a:extLst>
              </a:tr>
              <a:tr h="370840">
                <a:tc>
                  <a:txBody>
                    <a:bodyPr/>
                    <a:lstStyle/>
                    <a:p>
                      <a:r>
                        <a:rPr lang="en-US" sz="1300" dirty="0"/>
                        <a:t>Hydrogen</a:t>
                      </a:r>
                    </a:p>
                  </a:txBody>
                  <a:tcPr/>
                </a:tc>
                <a:tc>
                  <a:txBody>
                    <a:bodyPr/>
                    <a:lstStyle/>
                    <a:p>
                      <a:r>
                        <a:rPr lang="en-US" sz="1300" dirty="0"/>
                        <a:t>113.70</a:t>
                      </a:r>
                    </a:p>
                  </a:txBody>
                  <a:tcPr/>
                </a:tc>
                <a:extLst>
                  <a:ext uri="{0D108BD9-81ED-4DB2-BD59-A6C34878D82A}">
                    <a16:rowId xmlns:a16="http://schemas.microsoft.com/office/drawing/2014/main" val="2242798478"/>
                  </a:ext>
                </a:extLst>
              </a:tr>
            </a:tbl>
          </a:graphicData>
        </a:graphic>
      </p:graphicFrame>
    </p:spTree>
    <p:extLst>
      <p:ext uri="{BB962C8B-B14F-4D97-AF65-F5344CB8AC3E}">
        <p14:creationId xmlns:p14="http://schemas.microsoft.com/office/powerpoint/2010/main" val="2835576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Argus Media group notices</a:t>
            </a:r>
          </a:p>
        </p:txBody>
      </p:sp>
      <p:sp>
        <p:nvSpPr>
          <p:cNvPr id="4" name="Footer Placeholder 3"/>
          <p:cNvSpPr>
            <a:spLocks noGrp="1"/>
          </p:cNvSpPr>
          <p:nvPr>
            <p:ph type="ftr" sz="quarter" idx="10"/>
          </p:nvPr>
        </p:nvSpPr>
        <p:spPr>
          <a:xfrm>
            <a:off x="5562600" y="4762918"/>
            <a:ext cx="3161730" cy="91440"/>
          </a:xfrm>
        </p:spPr>
        <p:txBody>
          <a:bodyPr/>
          <a:lstStyle/>
          <a:p>
            <a:r>
              <a:rPr lang="en-US"/>
              <a:t>Copyright © 2022 Argus Media group. All rights reserved.</a:t>
            </a:r>
            <a:endParaRPr lang="en-US" dirty="0"/>
          </a:p>
        </p:txBody>
      </p:sp>
      <p:sp>
        <p:nvSpPr>
          <p:cNvPr id="5" name="Content Placeholder 1"/>
          <p:cNvSpPr>
            <a:spLocks noGrp="1"/>
          </p:cNvSpPr>
          <p:nvPr>
            <p:ph sz="half" idx="4294967295"/>
          </p:nvPr>
        </p:nvSpPr>
        <p:spPr>
          <a:xfrm>
            <a:off x="609600" y="857251"/>
            <a:ext cx="8077200" cy="3200400"/>
          </a:xfrm>
        </p:spPr>
        <p:txBody>
          <a:bodyPr>
            <a:noAutofit/>
          </a:bodyPr>
          <a:lstStyle/>
          <a:p>
            <a:pPr>
              <a:spcBef>
                <a:spcPts val="600"/>
              </a:spcBef>
              <a:spcAft>
                <a:spcPts val="600"/>
              </a:spcAft>
            </a:pPr>
            <a:r>
              <a:rPr lang="en-US" sz="700" dirty="0"/>
              <a:t>The Argus Media group (referred to herein as “Argus”) makes no representations or warranties or other assurance, express or implied, about the accuracy or suitability of any information in this presentation and related materials (such as handouts, other presentation documents and recordings and any other materials or information distributed at or in connection with this presentation).  </a:t>
            </a:r>
          </a:p>
          <a:p>
            <a:pPr>
              <a:spcBef>
                <a:spcPts val="600"/>
              </a:spcBef>
              <a:spcAft>
                <a:spcPts val="600"/>
              </a:spcAft>
            </a:pPr>
            <a:r>
              <a:rPr lang="en-US" sz="700" dirty="0"/>
              <a:t>The information or opinions contained in this presentation are provided on an “as is” basis without  any warranty, condition or other representation as to its accuracy, completeness, or suitability for any particular purpose and shall not confer rights or remedies upon the recipients of this presentation or any other person. Data and information contained in the presentation come from a variety of sources, some of which are third parties outside Argus’ control and some of which may not have been verified. </a:t>
            </a:r>
          </a:p>
          <a:p>
            <a:pPr>
              <a:spcBef>
                <a:spcPts val="600"/>
              </a:spcBef>
              <a:spcAft>
                <a:spcPts val="600"/>
              </a:spcAft>
            </a:pPr>
            <a:r>
              <a:rPr lang="en-US" sz="700" dirty="0"/>
              <a:t>All analysis and opinions, data, projections and forecasts provided may be based on assumptions that are not correct or which change, being dependent upon fundamentals and other factors and events subject to change and uncertainty; future results or values could be materially different from any forecast or estimates described in the presentation.</a:t>
            </a:r>
          </a:p>
          <a:p>
            <a:pPr>
              <a:spcBef>
                <a:spcPts val="600"/>
              </a:spcBef>
              <a:spcAft>
                <a:spcPts val="600"/>
              </a:spcAft>
            </a:pPr>
            <a:r>
              <a:rPr lang="en-US" sz="700" dirty="0"/>
              <a:t>To the maximum extent permitted by law, Argus expressly disclaims any and all liability for any direct, indirect or consequential loss or damage, claims, costs and expenses, whether arising in negligence or otherwise, in connection with access to, use or application of these materials or suffered by any person as a result of relying on any information included in, or omission from, this presentation and related materials or otherwise in connection therewith. </a:t>
            </a:r>
          </a:p>
          <a:p>
            <a:pPr>
              <a:spcBef>
                <a:spcPts val="600"/>
              </a:spcBef>
              <a:spcAft>
                <a:spcPts val="600"/>
              </a:spcAft>
            </a:pPr>
            <a:r>
              <a:rPr lang="en-US" sz="700" dirty="0"/>
              <a:t>The information contained in this presentation and related materials is provided for general information purposes only and should not be construed as legal, tax, accounting or investment advice or the rendering of legal, consulting, or other professional services of any kind. Users of these materials should not in any manner rely upon or construe the information or resource materials in these materials as legal, or other professional advice and should not act or fail to act based upon the information in these materials.</a:t>
            </a:r>
          </a:p>
          <a:p>
            <a:pPr>
              <a:spcBef>
                <a:spcPts val="600"/>
              </a:spcBef>
              <a:spcAft>
                <a:spcPts val="600"/>
              </a:spcAft>
            </a:pPr>
            <a:r>
              <a:rPr lang="en-US" sz="700" dirty="0"/>
              <a:t>Copyright notice: Copyright © 2022 Argus Media group. All rights reserved. All intellectual property rights in this presentation and the information herein are the exclusive property of Argus and and/or its licensors and may only be used under </a:t>
            </a:r>
            <a:r>
              <a:rPr lang="en-US" sz="700" dirty="0" err="1"/>
              <a:t>licence</a:t>
            </a:r>
            <a:r>
              <a:rPr lang="en-US" sz="700" dirty="0"/>
              <a:t> from Argus. Without limiting the foregoing, you will not copy or reproduce any part of its contents (including, but not limited to, single prices or any other individual items of data) in any form or for any purpose whatsoever without the prior written consent of Argus.  </a:t>
            </a:r>
          </a:p>
          <a:p>
            <a:pPr>
              <a:spcBef>
                <a:spcPts val="600"/>
              </a:spcBef>
              <a:spcAft>
                <a:spcPts val="600"/>
              </a:spcAft>
            </a:pPr>
            <a:r>
              <a:rPr lang="en-US" sz="700" dirty="0"/>
              <a:t>Trademark notice: ARGUS, the ARGUS logo, Argus publication titles, the tagline “illuminating the markets</a:t>
            </a:r>
            <a:r>
              <a:rPr lang="en-US" sz="700" baseline="30000" dirty="0"/>
              <a:t>®</a:t>
            </a:r>
            <a:r>
              <a:rPr lang="en-US" sz="700" dirty="0"/>
              <a:t>”, and Argus index names are trademarks of Argus Media Limited. For additional information, including details of our other trademarks, visit argusmedia.com/trademarks.</a:t>
            </a:r>
          </a:p>
        </p:txBody>
      </p:sp>
    </p:spTree>
    <p:extLst>
      <p:ext uri="{BB962C8B-B14F-4D97-AF65-F5344CB8AC3E}">
        <p14:creationId xmlns:p14="http://schemas.microsoft.com/office/powerpoint/2010/main" val="4212175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571500" y="154639"/>
            <a:ext cx="8001000" cy="457200"/>
          </a:xfrm>
        </p:spPr>
        <p:txBody>
          <a:bodyPr>
            <a:normAutofit/>
          </a:bodyPr>
          <a:lstStyle/>
          <a:p>
            <a:r>
              <a:rPr lang="en-US" dirty="0"/>
              <a:t>Methanol best positioned to compete with VLSFO</a:t>
            </a:r>
          </a:p>
        </p:txBody>
      </p:sp>
      <p:sp>
        <p:nvSpPr>
          <p:cNvPr id="5" name="Footer Placeholder 4"/>
          <p:cNvSpPr>
            <a:spLocks noGrp="1"/>
          </p:cNvSpPr>
          <p:nvPr>
            <p:ph type="ftr" sz="quarter" idx="10"/>
          </p:nvPr>
        </p:nvSpPr>
        <p:spPr>
          <a:xfrm>
            <a:off x="5562600" y="4762918"/>
            <a:ext cx="3161730" cy="91440"/>
          </a:xfrm>
        </p:spPr>
        <p:txBody>
          <a:bodyPr/>
          <a:lstStyle/>
          <a:p>
            <a:r>
              <a:rPr lang="en-US"/>
              <a:t>Copyright © 2022 Argus Media group. All rights reserved.</a:t>
            </a:r>
            <a:endParaRPr lang="en-US" dirty="0"/>
          </a:p>
        </p:txBody>
      </p:sp>
      <p:sp>
        <p:nvSpPr>
          <p:cNvPr id="2" name="Slide Number Placeholder 1">
            <a:extLst>
              <a:ext uri="{FF2B5EF4-FFF2-40B4-BE49-F238E27FC236}">
                <a16:creationId xmlns:a16="http://schemas.microsoft.com/office/drawing/2014/main" id="{F6B0FEFE-49EB-4836-85F6-1848D3616B91}"/>
              </a:ext>
            </a:extLst>
          </p:cNvPr>
          <p:cNvSpPr>
            <a:spLocks noGrp="1"/>
          </p:cNvSpPr>
          <p:nvPr>
            <p:ph type="sldNum" sz="quarter" idx="13"/>
          </p:nvPr>
        </p:nvSpPr>
        <p:spPr/>
        <p:txBody>
          <a:bodyPr/>
          <a:lstStyle/>
          <a:p>
            <a:fld id="{DEE2B7A0-0AFB-437C-B7EE-75F4236C67C9}" type="slidenum">
              <a:rPr lang="en-US" smtClean="0"/>
              <a:pPr/>
              <a:t>20</a:t>
            </a:fld>
            <a:endParaRPr lang="en-US"/>
          </a:p>
        </p:txBody>
      </p:sp>
      <p:pic>
        <p:nvPicPr>
          <p:cNvPr id="9" name="Picture 8">
            <a:extLst>
              <a:ext uri="{FF2B5EF4-FFF2-40B4-BE49-F238E27FC236}">
                <a16:creationId xmlns:a16="http://schemas.microsoft.com/office/drawing/2014/main" id="{51927BA3-C652-460E-8010-535967EDBBF4}"/>
              </a:ext>
            </a:extLst>
          </p:cNvPr>
          <p:cNvPicPr>
            <a:picLocks noChangeAspect="1"/>
          </p:cNvPicPr>
          <p:nvPr/>
        </p:nvPicPr>
        <p:blipFill>
          <a:blip r:embed="rId3"/>
          <a:stretch>
            <a:fillRect/>
          </a:stretch>
        </p:blipFill>
        <p:spPr>
          <a:xfrm>
            <a:off x="1447800" y="766478"/>
            <a:ext cx="5226682" cy="4096168"/>
          </a:xfrm>
          <a:prstGeom prst="rect">
            <a:avLst/>
          </a:prstGeom>
        </p:spPr>
      </p:pic>
    </p:spTree>
    <p:extLst>
      <p:ext uri="{BB962C8B-B14F-4D97-AF65-F5344CB8AC3E}">
        <p14:creationId xmlns:p14="http://schemas.microsoft.com/office/powerpoint/2010/main" val="3641674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5"/>
          <p:cNvGraphicFramePr>
            <a:graphicFrameLocks noGrp="1"/>
          </p:cNvGraphicFramePr>
          <p:nvPr>
            <p:ph sz="half" idx="1"/>
            <p:extLst/>
          </p:nvPr>
        </p:nvGraphicFramePr>
        <p:xfrm>
          <a:off x="614369" y="971551"/>
          <a:ext cx="7691431" cy="2667235"/>
        </p:xfrm>
        <a:graphic>
          <a:graphicData uri="http://schemas.openxmlformats.org/drawingml/2006/table">
            <a:tbl>
              <a:tblPr>
                <a:tableStyleId>{5C22544A-7EE6-4342-B048-85BDC9FD1C3A}</a:tableStyleId>
              </a:tblPr>
              <a:tblGrid>
                <a:gridCol w="1519231">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4800600">
                  <a:extLst>
                    <a:ext uri="{9D8B030D-6E8A-4147-A177-3AD203B41FA5}">
                      <a16:colId xmlns:a16="http://schemas.microsoft.com/office/drawing/2014/main" val="20002"/>
                    </a:ext>
                  </a:extLst>
                </a:gridCol>
              </a:tblGrid>
              <a:tr h="367795">
                <a:tc gridSpan="3">
                  <a:txBody>
                    <a:bodyPr/>
                    <a:lstStyle/>
                    <a:p>
                      <a:pPr algn="l" fontAlgn="b"/>
                      <a:r>
                        <a:rPr lang="en-US" sz="1600" b="1" i="0" u="none" strike="noStrike" dirty="0">
                          <a:solidFill>
                            <a:schemeClr val="bg1"/>
                          </a:solidFill>
                          <a:effectLst/>
                          <a:latin typeface="Trebuchet MS" panose="020B0603020202020204" pitchFamily="34" charset="0"/>
                        </a:rPr>
                        <a:t>Overview</a:t>
                      </a:r>
                      <a:r>
                        <a:rPr lang="en-US" sz="1600" b="1" i="0" u="none" strike="noStrike" baseline="0" dirty="0">
                          <a:solidFill>
                            <a:schemeClr val="bg1"/>
                          </a:solidFill>
                          <a:effectLst/>
                          <a:latin typeface="Trebuchet MS" panose="020B0603020202020204" pitchFamily="34" charset="0"/>
                        </a:rPr>
                        <a:t> of low-carbon fuels and initiatives</a:t>
                      </a:r>
                      <a:endParaRPr lang="en-US" sz="1600" b="1" i="0" u="none" strike="noStrike" dirty="0">
                        <a:solidFill>
                          <a:schemeClr val="bg1"/>
                        </a:solidFill>
                        <a:effectLst/>
                        <a:latin typeface="Trebuchet MS" panose="020B0603020202020204" pitchFamily="34" charset="0"/>
                      </a:endParaRPr>
                    </a:p>
                  </a:txBody>
                  <a:tcPr marL="46160" marR="46160" marT="0" marB="0" anchor="ctr">
                    <a:solidFill>
                      <a:srgbClr val="005DAA"/>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96280">
                <a:tc>
                  <a:txBody>
                    <a:bodyPr/>
                    <a:lstStyle/>
                    <a:p>
                      <a:pPr algn="l" fontAlgn="b"/>
                      <a:r>
                        <a:rPr lang="en-US" sz="1400" b="1" u="none" strike="noStrike" dirty="0">
                          <a:effectLst/>
                          <a:latin typeface="Trebuchet MS" panose="020B0603020202020204" pitchFamily="34" charset="0"/>
                        </a:rPr>
                        <a:t>Alternative fuel</a:t>
                      </a:r>
                      <a:endParaRPr lang="en-US" sz="1400" b="1" i="0"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tc>
                  <a:txBody>
                    <a:bodyPr/>
                    <a:lstStyle/>
                    <a:p>
                      <a:pPr algn="l" fontAlgn="b"/>
                      <a:r>
                        <a:rPr lang="en-US" sz="1400" b="1" u="none" strike="noStrike" dirty="0">
                          <a:effectLst/>
                          <a:latin typeface="Trebuchet MS" panose="020B0603020202020204" pitchFamily="34" charset="0"/>
                        </a:rPr>
                        <a:t>Timeline</a:t>
                      </a:r>
                      <a:endParaRPr lang="en-US" sz="1400" b="1" i="0"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tc>
                  <a:txBody>
                    <a:bodyPr/>
                    <a:lstStyle/>
                    <a:p>
                      <a:pPr algn="l" fontAlgn="b"/>
                      <a:r>
                        <a:rPr lang="en-US" sz="1400" b="1" u="none" strike="noStrike" dirty="0">
                          <a:effectLst/>
                          <a:latin typeface="Trebuchet MS" panose="020B0603020202020204" pitchFamily="34" charset="0"/>
                        </a:rPr>
                        <a:t>Initiatives</a:t>
                      </a:r>
                      <a:endParaRPr lang="en-US" sz="1400" b="1" i="0"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extLst>
                  <a:ext uri="{0D108BD9-81ED-4DB2-BD59-A6C34878D82A}">
                    <a16:rowId xmlns:a16="http://schemas.microsoft.com/office/drawing/2014/main" val="10001"/>
                  </a:ext>
                </a:extLst>
              </a:tr>
              <a:tr h="388561">
                <a:tc>
                  <a:txBody>
                    <a:bodyPr/>
                    <a:lstStyle/>
                    <a:p>
                      <a:pPr algn="l" fontAlgn="b"/>
                      <a:r>
                        <a:rPr lang="en-US" sz="1400" u="none" strike="noStrike" dirty="0">
                          <a:effectLst/>
                          <a:latin typeface="Trebuchet MS" panose="020B0603020202020204" pitchFamily="34" charset="0"/>
                        </a:rPr>
                        <a:t>LNG </a:t>
                      </a:r>
                      <a:endParaRPr lang="en-US" sz="1400" b="0" i="0" u="none" strike="noStrike" dirty="0">
                        <a:solidFill>
                          <a:srgbClr val="000000"/>
                        </a:solidFill>
                        <a:effectLst/>
                        <a:latin typeface="Trebuchet MS" panose="020B0603020202020204" pitchFamily="34" charset="0"/>
                      </a:endParaRPr>
                    </a:p>
                  </a:txBody>
                  <a:tcPr marL="46160" marR="46160" marT="0" marB="0" anchor="ctr">
                    <a:lnR w="12700" cap="flat" cmpd="sng" algn="ctr">
                      <a:solidFill>
                        <a:schemeClr val="tx2">
                          <a:lumMod val="20000"/>
                          <a:lumOff val="80000"/>
                        </a:schemeClr>
                      </a:solidFill>
                      <a:prstDash val="solid"/>
                      <a:round/>
                      <a:headEnd type="none" w="med" len="med"/>
                      <a:tailEnd type="none" w="med" len="med"/>
                    </a:lnR>
                    <a:noFill/>
                  </a:tcPr>
                </a:tc>
                <a:tc>
                  <a:txBody>
                    <a:bodyPr/>
                    <a:lstStyle/>
                    <a:p>
                      <a:pPr algn="l" fontAlgn="b"/>
                      <a:r>
                        <a:rPr lang="en-US" sz="1400" u="none" strike="noStrike" dirty="0">
                          <a:effectLst/>
                          <a:latin typeface="Trebuchet MS" panose="020B0603020202020204" pitchFamily="34" charset="0"/>
                        </a:rPr>
                        <a:t>Current</a:t>
                      </a:r>
                      <a:endParaRPr lang="en-US" sz="1400" b="0" i="0" u="none" strike="noStrike" dirty="0">
                        <a:solidFill>
                          <a:srgbClr val="000000"/>
                        </a:solidFill>
                        <a:effectLst/>
                        <a:latin typeface="Trebuchet MS" panose="020B0603020202020204" pitchFamily="34" charset="0"/>
                      </a:endParaRPr>
                    </a:p>
                  </a:txBody>
                  <a:tcPr marL="46160" marR="46160" marT="0" marB="0" anchor="ctr">
                    <a:lnL w="12700" cap="flat" cmpd="sng" algn="ctr">
                      <a:solidFill>
                        <a:schemeClr val="tx2">
                          <a:lumMod val="20000"/>
                          <a:lumOff val="80000"/>
                        </a:schemeClr>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noFill/>
                  </a:tcPr>
                </a:tc>
                <a:tc>
                  <a:txBody>
                    <a:bodyPr/>
                    <a:lstStyle/>
                    <a:p>
                      <a:pPr algn="l" fontAlgn="b"/>
                      <a:r>
                        <a:rPr lang="en-US" sz="1400" b="0" i="0" u="none" strike="noStrike" dirty="0">
                          <a:solidFill>
                            <a:srgbClr val="000000"/>
                          </a:solidFill>
                          <a:effectLst/>
                          <a:latin typeface="Trebuchet MS" panose="020B0603020202020204" pitchFamily="34" charset="0"/>
                        </a:rPr>
                        <a:t>Pilot</a:t>
                      </a:r>
                      <a:r>
                        <a:rPr lang="en-US" sz="1400" b="0" i="0" u="none" strike="noStrike" baseline="0" dirty="0">
                          <a:solidFill>
                            <a:srgbClr val="000000"/>
                          </a:solidFill>
                          <a:effectLst/>
                          <a:latin typeface="Trebuchet MS" panose="020B0603020202020204" pitchFamily="34" charset="0"/>
                        </a:rPr>
                        <a:t> Project (MPA), supply licenses (3), LNG bunkering infrastructure, LNG bunkering vessel (FueLNG Bellina)</a:t>
                      </a:r>
                      <a:endParaRPr lang="en-US" sz="1400" b="0" i="0" u="none" strike="noStrike" dirty="0">
                        <a:solidFill>
                          <a:srgbClr val="000000"/>
                        </a:solidFill>
                        <a:effectLst/>
                        <a:latin typeface="Trebuchet MS" panose="020B0603020202020204" pitchFamily="34" charset="0"/>
                      </a:endParaRPr>
                    </a:p>
                  </a:txBody>
                  <a:tcPr marL="46160" marR="46160" marT="0" marB="0" anchor="ctr">
                    <a:lnL w="12700" cap="flat" cmpd="sng" algn="ctr">
                      <a:solidFill>
                        <a:schemeClr val="tx2">
                          <a:lumMod val="20000"/>
                          <a:lumOff val="80000"/>
                        </a:schemeClr>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noFill/>
                  </a:tcPr>
                </a:tc>
                <a:extLst>
                  <a:ext uri="{0D108BD9-81ED-4DB2-BD59-A6C34878D82A}">
                    <a16:rowId xmlns:a16="http://schemas.microsoft.com/office/drawing/2014/main" val="10002"/>
                  </a:ext>
                </a:extLst>
              </a:tr>
              <a:tr h="388561">
                <a:tc>
                  <a:txBody>
                    <a:bodyPr/>
                    <a:lstStyle/>
                    <a:p>
                      <a:pPr algn="l" fontAlgn="b"/>
                      <a:r>
                        <a:rPr lang="en-US" sz="1400" i="1" u="none" strike="noStrike" dirty="0">
                          <a:effectLst/>
                          <a:latin typeface="Trebuchet MS" panose="020B0603020202020204" pitchFamily="34" charset="0"/>
                        </a:rPr>
                        <a:t>Biofuels</a:t>
                      </a:r>
                      <a:endParaRPr lang="en-US" sz="1400" b="0" i="1"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tc>
                  <a:txBody>
                    <a:bodyPr/>
                    <a:lstStyle/>
                    <a:p>
                      <a:pPr algn="l" fontAlgn="b"/>
                      <a:r>
                        <a:rPr lang="en-US" sz="1400" b="0" i="1" u="none" strike="noStrike" dirty="0">
                          <a:solidFill>
                            <a:schemeClr val="dk1"/>
                          </a:solidFill>
                          <a:effectLst/>
                          <a:latin typeface="Trebuchet MS" panose="020B0603020202020204" pitchFamily="34" charset="0"/>
                        </a:rPr>
                        <a:t>Short-Medium</a:t>
                      </a:r>
                      <a:r>
                        <a:rPr lang="en-US" sz="1400" b="0" i="1" u="none" strike="noStrike" baseline="0" dirty="0">
                          <a:solidFill>
                            <a:schemeClr val="dk1"/>
                          </a:solidFill>
                          <a:effectLst/>
                          <a:latin typeface="Trebuchet MS" panose="020B0603020202020204" pitchFamily="34" charset="0"/>
                        </a:rPr>
                        <a:t> </a:t>
                      </a:r>
                      <a:r>
                        <a:rPr lang="en-US" sz="1400" b="0" i="1" u="none" strike="noStrike" dirty="0">
                          <a:solidFill>
                            <a:schemeClr val="dk1"/>
                          </a:solidFill>
                          <a:effectLst/>
                          <a:latin typeface="Trebuchet MS" panose="020B0603020202020204" pitchFamily="34" charset="0"/>
                        </a:rPr>
                        <a:t>term</a:t>
                      </a:r>
                      <a:endParaRPr lang="en-US" sz="1400" b="0" i="1"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tc>
                  <a:txBody>
                    <a:bodyPr/>
                    <a:lstStyle/>
                    <a:p>
                      <a:pPr algn="l" fontAlgn="b"/>
                      <a:r>
                        <a:rPr lang="en-US" sz="1400" b="0" i="1" u="none" strike="noStrike" dirty="0">
                          <a:solidFill>
                            <a:srgbClr val="000000"/>
                          </a:solidFill>
                          <a:effectLst/>
                          <a:latin typeface="Trebuchet MS" panose="020B0603020202020204" pitchFamily="34" charset="0"/>
                        </a:rPr>
                        <a:t>Biofuel</a:t>
                      </a:r>
                      <a:r>
                        <a:rPr lang="en-US" sz="1400" b="0" i="1" u="none" strike="noStrike" baseline="0" dirty="0">
                          <a:solidFill>
                            <a:srgbClr val="000000"/>
                          </a:solidFill>
                          <a:effectLst/>
                          <a:latin typeface="Trebuchet MS" panose="020B0603020202020204" pitchFamily="34" charset="0"/>
                        </a:rPr>
                        <a:t> trials by industry, supported by MPA</a:t>
                      </a:r>
                      <a:endParaRPr lang="en-US" sz="1400" b="0" i="1"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extLst>
                  <a:ext uri="{0D108BD9-81ED-4DB2-BD59-A6C34878D82A}">
                    <a16:rowId xmlns:a16="http://schemas.microsoft.com/office/drawing/2014/main" val="10003"/>
                  </a:ext>
                </a:extLst>
              </a:tr>
              <a:tr h="388561">
                <a:tc>
                  <a:txBody>
                    <a:bodyPr/>
                    <a:lstStyle/>
                    <a:p>
                      <a:pPr algn="l" fontAlgn="b"/>
                      <a:r>
                        <a:rPr lang="en-US" sz="1400" u="none" strike="noStrike" dirty="0">
                          <a:effectLst/>
                          <a:latin typeface="Trebuchet MS" panose="020B0603020202020204" pitchFamily="34" charset="0"/>
                        </a:rPr>
                        <a:t>Ammonia</a:t>
                      </a:r>
                      <a:endParaRPr lang="en-US" sz="1400" b="0" i="0" u="none" strike="noStrike" dirty="0">
                        <a:solidFill>
                          <a:srgbClr val="000000"/>
                        </a:solidFill>
                        <a:effectLst/>
                        <a:latin typeface="Trebuchet MS" panose="020B0603020202020204" pitchFamily="34" charset="0"/>
                      </a:endParaRPr>
                    </a:p>
                  </a:txBody>
                  <a:tcPr marL="46160" marR="46160" marT="0" marB="0" anchor="ctr">
                    <a:lnR w="12700" cap="flat" cmpd="sng" algn="ctr">
                      <a:solidFill>
                        <a:schemeClr val="tx2">
                          <a:lumMod val="20000"/>
                          <a:lumOff val="80000"/>
                        </a:schemeClr>
                      </a:solidFill>
                      <a:prstDash val="solid"/>
                      <a:round/>
                      <a:headEnd type="none" w="med" len="med"/>
                      <a:tailEnd type="none" w="med" len="med"/>
                    </a:lnR>
                    <a:noFill/>
                  </a:tcPr>
                </a:tc>
                <a:tc>
                  <a:txBody>
                    <a:bodyPr/>
                    <a:lstStyle/>
                    <a:p>
                      <a:pPr algn="l" fontAlgn="b"/>
                      <a:r>
                        <a:rPr lang="en-US" sz="1400" b="0" i="0" u="none" strike="noStrike" dirty="0">
                          <a:solidFill>
                            <a:schemeClr val="dk1"/>
                          </a:solidFill>
                          <a:effectLst/>
                          <a:latin typeface="Trebuchet MS" panose="020B0603020202020204" pitchFamily="34" charset="0"/>
                        </a:rPr>
                        <a:t>Long</a:t>
                      </a:r>
                      <a:r>
                        <a:rPr lang="en-US" sz="1400" b="0" i="0" u="none" strike="noStrike" baseline="0" dirty="0">
                          <a:solidFill>
                            <a:schemeClr val="dk1"/>
                          </a:solidFill>
                          <a:effectLst/>
                          <a:latin typeface="Trebuchet MS" panose="020B0603020202020204" pitchFamily="34" charset="0"/>
                        </a:rPr>
                        <a:t> </a:t>
                      </a:r>
                      <a:r>
                        <a:rPr lang="en-US" sz="1400" b="0" i="0" u="none" strike="noStrike" dirty="0">
                          <a:solidFill>
                            <a:schemeClr val="dk1"/>
                          </a:solidFill>
                          <a:effectLst/>
                          <a:latin typeface="Trebuchet MS" panose="020B0603020202020204" pitchFamily="34" charset="0"/>
                        </a:rPr>
                        <a:t>term</a:t>
                      </a:r>
                      <a:endParaRPr lang="en-US" sz="1400" b="0" i="0" u="none" strike="noStrike" dirty="0">
                        <a:solidFill>
                          <a:srgbClr val="000000"/>
                        </a:solidFill>
                        <a:effectLst/>
                        <a:latin typeface="Trebuchet MS" panose="020B0603020202020204" pitchFamily="34" charset="0"/>
                      </a:endParaRPr>
                    </a:p>
                  </a:txBody>
                  <a:tcPr marL="46160" marR="46160" marT="0" marB="0" anchor="ctr">
                    <a:lnL w="12700" cap="flat" cmpd="sng" algn="ctr">
                      <a:solidFill>
                        <a:schemeClr val="tx2">
                          <a:lumMod val="20000"/>
                          <a:lumOff val="80000"/>
                        </a:schemeClr>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noFill/>
                  </a:tcPr>
                </a:tc>
                <a:tc>
                  <a:txBody>
                    <a:bodyPr/>
                    <a:lstStyle/>
                    <a:p>
                      <a:pPr algn="l" fontAlgn="b"/>
                      <a:r>
                        <a:rPr lang="en-US" sz="1400" b="0" i="0" u="none" strike="noStrike" dirty="0">
                          <a:solidFill>
                            <a:schemeClr val="dk1"/>
                          </a:solidFill>
                          <a:effectLst/>
                          <a:latin typeface="Trebuchet MS" panose="020B0603020202020204" pitchFamily="34" charset="0"/>
                        </a:rPr>
                        <a:t>MPA</a:t>
                      </a:r>
                      <a:r>
                        <a:rPr lang="en-US" sz="1400" b="0" i="0" u="none" strike="noStrike" baseline="0" dirty="0">
                          <a:solidFill>
                            <a:schemeClr val="dk1"/>
                          </a:solidFill>
                          <a:effectLst/>
                          <a:latin typeface="Trebuchet MS" panose="020B0603020202020204" pitchFamily="34" charset="0"/>
                        </a:rPr>
                        <a:t> joins The Castor Initiative, MoU to study development of green ammonia ship-to-ship supply chain</a:t>
                      </a:r>
                      <a:endParaRPr lang="en-US" sz="1400" b="0" i="0" u="none" strike="noStrike" dirty="0">
                        <a:solidFill>
                          <a:srgbClr val="000000"/>
                        </a:solidFill>
                        <a:effectLst/>
                        <a:latin typeface="Trebuchet MS" panose="020B0603020202020204" pitchFamily="34" charset="0"/>
                      </a:endParaRPr>
                    </a:p>
                  </a:txBody>
                  <a:tcPr marL="46160" marR="46160" marT="0" marB="0" anchor="ctr">
                    <a:lnL w="12700" cap="flat" cmpd="sng" algn="ctr">
                      <a:solidFill>
                        <a:schemeClr val="tx2">
                          <a:lumMod val="20000"/>
                          <a:lumOff val="80000"/>
                        </a:schemeClr>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noFill/>
                  </a:tcPr>
                </a:tc>
                <a:extLst>
                  <a:ext uri="{0D108BD9-81ED-4DB2-BD59-A6C34878D82A}">
                    <a16:rowId xmlns:a16="http://schemas.microsoft.com/office/drawing/2014/main" val="10004"/>
                  </a:ext>
                </a:extLst>
              </a:tr>
              <a:tr h="296280">
                <a:tc>
                  <a:txBody>
                    <a:bodyPr/>
                    <a:lstStyle/>
                    <a:p>
                      <a:pPr algn="l" fontAlgn="b"/>
                      <a:r>
                        <a:rPr lang="en-US" sz="1400" i="1" u="none" strike="noStrike" dirty="0">
                          <a:effectLst/>
                          <a:latin typeface="Trebuchet MS" panose="020B0603020202020204" pitchFamily="34" charset="0"/>
                        </a:rPr>
                        <a:t>Methanol</a:t>
                      </a:r>
                      <a:endParaRPr lang="en-US" sz="1400" b="0" i="1"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tc>
                  <a:txBody>
                    <a:bodyPr/>
                    <a:lstStyle/>
                    <a:p>
                      <a:pPr algn="l" fontAlgn="b"/>
                      <a:r>
                        <a:rPr lang="en-US" sz="1400" b="0" i="1" u="none" strike="noStrike" dirty="0">
                          <a:solidFill>
                            <a:schemeClr val="dk1"/>
                          </a:solidFill>
                          <a:effectLst/>
                          <a:latin typeface="Trebuchet MS" panose="020B0603020202020204" pitchFamily="34" charset="0"/>
                        </a:rPr>
                        <a:t>Long</a:t>
                      </a:r>
                      <a:r>
                        <a:rPr lang="en-US" sz="1400" b="0" i="1" u="none" strike="noStrike" baseline="0" dirty="0">
                          <a:solidFill>
                            <a:schemeClr val="dk1"/>
                          </a:solidFill>
                          <a:effectLst/>
                          <a:latin typeface="Trebuchet MS" panose="020B0603020202020204" pitchFamily="34" charset="0"/>
                        </a:rPr>
                        <a:t> </a:t>
                      </a:r>
                      <a:r>
                        <a:rPr lang="en-US" sz="1400" b="0" i="1" u="none" strike="noStrike" dirty="0">
                          <a:solidFill>
                            <a:schemeClr val="dk1"/>
                          </a:solidFill>
                          <a:effectLst/>
                          <a:latin typeface="Trebuchet MS" panose="020B0603020202020204" pitchFamily="34" charset="0"/>
                        </a:rPr>
                        <a:t>term</a:t>
                      </a:r>
                      <a:endParaRPr lang="en-US" sz="1400" b="0" i="1"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tc>
                  <a:txBody>
                    <a:bodyPr/>
                    <a:lstStyle/>
                    <a:p>
                      <a:pPr algn="l" fontAlgn="b"/>
                      <a:r>
                        <a:rPr lang="en-US" sz="1400" b="0" i="1" u="none" strike="noStrike" dirty="0">
                          <a:solidFill>
                            <a:schemeClr val="dk1"/>
                          </a:solidFill>
                          <a:effectLst/>
                          <a:latin typeface="Trebuchet MS" panose="020B0603020202020204" pitchFamily="34" charset="0"/>
                        </a:rPr>
                        <a:t>NTU</a:t>
                      </a:r>
                      <a:r>
                        <a:rPr lang="en-US" sz="1400" b="0" i="1" u="none" strike="noStrike" baseline="0" dirty="0">
                          <a:solidFill>
                            <a:schemeClr val="dk1"/>
                          </a:solidFill>
                          <a:effectLst/>
                          <a:latin typeface="Trebuchet MS" panose="020B0603020202020204" pitchFamily="34" charset="0"/>
                        </a:rPr>
                        <a:t> study with Methanol Institute </a:t>
                      </a:r>
                      <a:endParaRPr lang="en-US" sz="1400" b="0" i="1" u="none" strike="noStrike" dirty="0">
                        <a:solidFill>
                          <a:srgbClr val="000000"/>
                        </a:solidFill>
                        <a:effectLst/>
                        <a:latin typeface="Trebuchet MS" panose="020B0603020202020204" pitchFamily="34" charset="0"/>
                      </a:endParaRPr>
                    </a:p>
                  </a:txBody>
                  <a:tcPr marL="46160" marR="46160" marT="0" marB="0" anchor="ctr">
                    <a:solidFill>
                      <a:schemeClr val="tx2">
                        <a:lumMod val="20000"/>
                        <a:lumOff val="80000"/>
                      </a:schemeClr>
                    </a:solidFill>
                  </a:tcPr>
                </a:tc>
                <a:extLst>
                  <a:ext uri="{0D108BD9-81ED-4DB2-BD59-A6C34878D82A}">
                    <a16:rowId xmlns:a16="http://schemas.microsoft.com/office/drawing/2014/main" val="10005"/>
                  </a:ext>
                </a:extLst>
              </a:tr>
              <a:tr h="388561">
                <a:tc>
                  <a:txBody>
                    <a:bodyPr/>
                    <a:lstStyle/>
                    <a:p>
                      <a:pPr algn="l" fontAlgn="b"/>
                      <a:r>
                        <a:rPr lang="en-US" sz="1400" u="none" strike="noStrike" dirty="0">
                          <a:effectLst/>
                          <a:latin typeface="Trebuchet MS" panose="020B0603020202020204" pitchFamily="34" charset="0"/>
                        </a:rPr>
                        <a:t>Hydrogen</a:t>
                      </a:r>
                      <a:endParaRPr lang="en-US" sz="1400" b="0" i="0" u="none" strike="noStrike" dirty="0">
                        <a:solidFill>
                          <a:srgbClr val="000000"/>
                        </a:solidFill>
                        <a:effectLst/>
                        <a:latin typeface="Trebuchet MS" panose="020B0603020202020204" pitchFamily="34" charset="0"/>
                      </a:endParaRPr>
                    </a:p>
                  </a:txBody>
                  <a:tcPr marL="46160" marR="46160" marT="0" marB="0" anchor="ctr">
                    <a:lnR w="12700" cap="flat" cmpd="sng" algn="ctr">
                      <a:solidFill>
                        <a:schemeClr val="tx2">
                          <a:lumMod val="20000"/>
                          <a:lumOff val="80000"/>
                        </a:schemeClr>
                      </a:solidFill>
                      <a:prstDash val="solid"/>
                      <a:round/>
                      <a:headEnd type="none" w="med" len="med"/>
                      <a:tailEnd type="none" w="med" len="med"/>
                    </a:lnR>
                    <a:noFill/>
                  </a:tcPr>
                </a:tc>
                <a:tc>
                  <a:txBody>
                    <a:bodyPr/>
                    <a:lstStyle/>
                    <a:p>
                      <a:pPr algn="l" fontAlgn="b"/>
                      <a:r>
                        <a:rPr lang="en-US" sz="1400" b="0" i="0" u="none" strike="noStrike" dirty="0">
                          <a:solidFill>
                            <a:schemeClr val="dk1"/>
                          </a:solidFill>
                          <a:effectLst/>
                          <a:latin typeface="Trebuchet MS" panose="020B0603020202020204" pitchFamily="34" charset="0"/>
                        </a:rPr>
                        <a:t>Long</a:t>
                      </a:r>
                      <a:r>
                        <a:rPr lang="en-US" sz="1400" b="0" i="0" u="none" strike="noStrike" baseline="0" dirty="0">
                          <a:solidFill>
                            <a:schemeClr val="dk1"/>
                          </a:solidFill>
                          <a:effectLst/>
                          <a:latin typeface="Trebuchet MS" panose="020B0603020202020204" pitchFamily="34" charset="0"/>
                        </a:rPr>
                        <a:t> </a:t>
                      </a:r>
                      <a:r>
                        <a:rPr lang="en-US" sz="1400" b="0" i="0" u="none" strike="noStrike" dirty="0">
                          <a:solidFill>
                            <a:schemeClr val="dk1"/>
                          </a:solidFill>
                          <a:effectLst/>
                          <a:latin typeface="Trebuchet MS" panose="020B0603020202020204" pitchFamily="34" charset="0"/>
                        </a:rPr>
                        <a:t>term</a:t>
                      </a:r>
                      <a:endParaRPr lang="en-US" sz="1400" b="0" i="0" u="none" strike="noStrike" dirty="0">
                        <a:solidFill>
                          <a:srgbClr val="000000"/>
                        </a:solidFill>
                        <a:effectLst/>
                        <a:latin typeface="Trebuchet MS" panose="020B0603020202020204" pitchFamily="34" charset="0"/>
                      </a:endParaRPr>
                    </a:p>
                  </a:txBody>
                  <a:tcPr marL="46160" marR="46160" marT="0" marB="0" anchor="ctr">
                    <a:lnL w="12700" cap="flat" cmpd="sng" algn="ctr">
                      <a:solidFill>
                        <a:schemeClr val="tx2">
                          <a:lumMod val="20000"/>
                          <a:lumOff val="80000"/>
                        </a:schemeClr>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noFill/>
                  </a:tcPr>
                </a:tc>
                <a:tc>
                  <a:txBody>
                    <a:bodyPr/>
                    <a:lstStyle/>
                    <a:p>
                      <a:pPr algn="l" fontAlgn="b"/>
                      <a:r>
                        <a:rPr lang="en-US" sz="1400" b="0" i="0" u="none" strike="noStrike" dirty="0">
                          <a:solidFill>
                            <a:schemeClr val="dk1"/>
                          </a:solidFill>
                          <a:effectLst/>
                          <a:latin typeface="Trebuchet MS" panose="020B0603020202020204" pitchFamily="34" charset="0"/>
                        </a:rPr>
                        <a:t>Part</a:t>
                      </a:r>
                      <a:r>
                        <a:rPr lang="en-US" sz="1400" b="0" i="0" u="none" strike="noStrike" baseline="0" dirty="0">
                          <a:solidFill>
                            <a:schemeClr val="dk1"/>
                          </a:solidFill>
                          <a:effectLst/>
                          <a:latin typeface="Trebuchet MS" panose="020B0603020202020204" pitchFamily="34" charset="0"/>
                        </a:rPr>
                        <a:t> of wider hydrogen economy transformation, trial of hydrogen fuel cell for ships</a:t>
                      </a:r>
                      <a:endParaRPr lang="en-US" sz="1400" b="0" i="0" u="none" strike="noStrike" dirty="0">
                        <a:solidFill>
                          <a:srgbClr val="000000"/>
                        </a:solidFill>
                        <a:effectLst/>
                        <a:latin typeface="Trebuchet MS" panose="020B0603020202020204" pitchFamily="34" charset="0"/>
                      </a:endParaRPr>
                    </a:p>
                  </a:txBody>
                  <a:tcPr marL="46160" marR="46160" marT="0" marB="0" anchor="ctr">
                    <a:lnL w="12700" cap="flat" cmpd="sng" algn="ctr">
                      <a:solidFill>
                        <a:schemeClr val="tx2">
                          <a:lumMod val="20000"/>
                          <a:lumOff val="80000"/>
                        </a:schemeClr>
                      </a:solidFill>
                      <a:prstDash val="solid"/>
                      <a:round/>
                      <a:headEnd type="none" w="med" len="med"/>
                      <a:tailEnd type="none" w="med" len="med"/>
                    </a:lnL>
                    <a:lnR w="12700" cap="flat" cmpd="sng" algn="ctr">
                      <a:solidFill>
                        <a:schemeClr val="tx2">
                          <a:lumMod val="20000"/>
                          <a:lumOff val="80000"/>
                        </a:schemeClr>
                      </a:solidFill>
                      <a:prstDash val="solid"/>
                      <a:round/>
                      <a:headEnd type="none" w="med" len="med"/>
                      <a:tailEnd type="none" w="med" len="med"/>
                    </a:lnR>
                    <a:noFill/>
                  </a:tcPr>
                </a:tc>
                <a:extLst>
                  <a:ext uri="{0D108BD9-81ED-4DB2-BD59-A6C34878D82A}">
                    <a16:rowId xmlns:a16="http://schemas.microsoft.com/office/drawing/2014/main" val="10006"/>
                  </a:ext>
                </a:extLst>
              </a:tr>
            </a:tbl>
          </a:graphicData>
        </a:graphic>
      </p:graphicFrame>
      <p:sp>
        <p:nvSpPr>
          <p:cNvPr id="3" name="Title 2"/>
          <p:cNvSpPr>
            <a:spLocks noGrp="1"/>
          </p:cNvSpPr>
          <p:nvPr>
            <p:ph type="title"/>
          </p:nvPr>
        </p:nvSpPr>
        <p:spPr/>
        <p:txBody>
          <a:bodyPr/>
          <a:lstStyle/>
          <a:p>
            <a:r>
              <a:rPr lang="en-US" dirty="0"/>
              <a:t>Singapore: betting on several horses</a:t>
            </a:r>
          </a:p>
        </p:txBody>
      </p:sp>
      <p:sp>
        <p:nvSpPr>
          <p:cNvPr id="4" name="Footer Placeholder 3"/>
          <p:cNvSpPr>
            <a:spLocks noGrp="1"/>
          </p:cNvSpPr>
          <p:nvPr>
            <p:ph type="ftr" sz="quarter" idx="10"/>
          </p:nvPr>
        </p:nvSpPr>
        <p:spPr>
          <a:xfrm>
            <a:off x="5562600" y="4762918"/>
            <a:ext cx="3161730" cy="91440"/>
          </a:xfrm>
        </p:spPr>
        <p:txBody>
          <a:bodyPr/>
          <a:lstStyle/>
          <a:p>
            <a:r>
              <a:rPr lang="en-GB" dirty="0"/>
              <a:t>Copyright © 2021 Argus Media group. All rights reserved.</a:t>
            </a:r>
            <a:endParaRPr lang="en-US" dirty="0"/>
          </a:p>
        </p:txBody>
      </p:sp>
      <p:sp>
        <p:nvSpPr>
          <p:cNvPr id="2" name="Slide Number Placeholder 1">
            <a:extLst>
              <a:ext uri="{FF2B5EF4-FFF2-40B4-BE49-F238E27FC236}">
                <a16:creationId xmlns:a16="http://schemas.microsoft.com/office/drawing/2014/main" id="{75E11078-4EFF-4C18-83B4-3DABB4E31127}"/>
              </a:ext>
            </a:extLst>
          </p:cNvPr>
          <p:cNvSpPr>
            <a:spLocks noGrp="1"/>
          </p:cNvSpPr>
          <p:nvPr>
            <p:ph type="sldNum" sz="quarter" idx="11"/>
          </p:nvPr>
        </p:nvSpPr>
        <p:spPr/>
        <p:txBody>
          <a:bodyPr/>
          <a:lstStyle/>
          <a:p>
            <a:fld id="{DEE2B7A0-0AFB-437C-B7EE-75F4236C67C9}" type="slidenum">
              <a:rPr lang="en-US" smtClean="0"/>
              <a:pPr/>
              <a:t>21</a:t>
            </a:fld>
            <a:endParaRPr lang="en-US"/>
          </a:p>
        </p:txBody>
      </p:sp>
      <p:sp>
        <p:nvSpPr>
          <p:cNvPr id="6" name="TextBox 5">
            <a:extLst>
              <a:ext uri="{FF2B5EF4-FFF2-40B4-BE49-F238E27FC236}">
                <a16:creationId xmlns:a16="http://schemas.microsoft.com/office/drawing/2014/main" id="{ADF42F6C-30DA-4171-80E6-704D82C729C5}"/>
              </a:ext>
            </a:extLst>
          </p:cNvPr>
          <p:cNvSpPr txBox="1"/>
          <p:nvPr/>
        </p:nvSpPr>
        <p:spPr>
          <a:xfrm>
            <a:off x="614369" y="3790950"/>
            <a:ext cx="7691431" cy="560805"/>
          </a:xfrm>
          <a:prstGeom prst="rect">
            <a:avLst/>
          </a:prstGeom>
        </p:spPr>
        <p:txBody>
          <a:bodyPr vert="horz" wrap="square" lIns="0" tIns="0" rIns="0" bIns="0" rtlCol="0" anchor="t">
            <a:normAutofit/>
          </a:bodyPr>
          <a:lstStyle/>
          <a:p>
            <a:r>
              <a:rPr lang="en-US" sz="1800" u="sng" dirty="0">
                <a:solidFill>
                  <a:srgbClr val="FF0000"/>
                </a:solidFill>
                <a:ea typeface="ＭＳ Ｐゴシック" pitchFamily="34" charset="-128"/>
              </a:rPr>
              <a:t>Other initiatives</a:t>
            </a:r>
            <a:r>
              <a:rPr lang="en-US" sz="1800" dirty="0">
                <a:solidFill>
                  <a:srgbClr val="FF0000"/>
                </a:solidFill>
                <a:ea typeface="ＭＳ Ｐゴシック" pitchFamily="34" charset="-128"/>
              </a:rPr>
              <a:t>: Global Centre for Maritime Decarbonisation (</a:t>
            </a:r>
            <a:r>
              <a:rPr lang="en-US" sz="1800" b="1" dirty="0">
                <a:solidFill>
                  <a:srgbClr val="FF0000"/>
                </a:solidFill>
                <a:ea typeface="ＭＳ Ｐゴシック" pitchFamily="34" charset="-128"/>
              </a:rPr>
              <a:t>GCMD</a:t>
            </a:r>
            <a:r>
              <a:rPr lang="en-US" sz="1800" dirty="0">
                <a:solidFill>
                  <a:srgbClr val="FF0000"/>
                </a:solidFill>
                <a:ea typeface="ＭＳ Ｐゴシック" pitchFamily="34" charset="-128"/>
              </a:rPr>
              <a:t>), discounts on taxes and fees for green ships (</a:t>
            </a:r>
            <a:r>
              <a:rPr lang="en-US" sz="1800" b="1" dirty="0">
                <a:solidFill>
                  <a:srgbClr val="FF0000"/>
                </a:solidFill>
                <a:ea typeface="ＭＳ Ｐゴシック" pitchFamily="34" charset="-128"/>
              </a:rPr>
              <a:t>GSP</a:t>
            </a:r>
            <a:r>
              <a:rPr lang="en-US" sz="1800" dirty="0">
                <a:solidFill>
                  <a:srgbClr val="FF0000"/>
                </a:solidFill>
                <a:ea typeface="ＭＳ Ｐゴシック" pitchFamily="34" charset="-128"/>
              </a:rPr>
              <a:t>), maritime decarbonisation </a:t>
            </a:r>
            <a:r>
              <a:rPr lang="en-US" sz="1800" b="1" dirty="0">
                <a:solidFill>
                  <a:srgbClr val="FF0000"/>
                </a:solidFill>
                <a:ea typeface="ＭＳ Ｐゴシック" pitchFamily="34" charset="-128"/>
              </a:rPr>
              <a:t>blueprint</a:t>
            </a:r>
          </a:p>
        </p:txBody>
      </p:sp>
    </p:spTree>
    <p:extLst>
      <p:ext uri="{BB962C8B-B14F-4D97-AF65-F5344CB8AC3E}">
        <p14:creationId xmlns:p14="http://schemas.microsoft.com/office/powerpoint/2010/main" val="1697567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5" y="761"/>
            <a:ext cx="9141287" cy="5141974"/>
          </a:xfrm>
          <a:prstGeom prst="rect">
            <a:avLst/>
          </a:prstGeom>
        </p:spPr>
      </p:pic>
      <p:pic>
        <p:nvPicPr>
          <p:cNvPr id="9" name="Picture 14"/>
          <p:cNvPicPr>
            <a:picLocks noChangeAspect="1"/>
          </p:cNvPicPr>
          <p:nvPr/>
        </p:nvPicPr>
        <p:blipFill>
          <a:blip r:embed="rId4" cstate="print"/>
          <a:srcRect/>
          <a:stretch>
            <a:fillRect/>
          </a:stretch>
        </p:blipFill>
        <p:spPr bwMode="auto">
          <a:xfrm>
            <a:off x="7358070" y="4350385"/>
            <a:ext cx="1284605" cy="507365"/>
          </a:xfrm>
          <a:prstGeom prst="rect">
            <a:avLst/>
          </a:prstGeom>
          <a:noFill/>
          <a:ln w="9525">
            <a:noFill/>
            <a:miter lim="800000"/>
            <a:headEnd/>
            <a:tailEnd/>
          </a:ln>
        </p:spPr>
      </p:pic>
      <p:sp>
        <p:nvSpPr>
          <p:cNvPr id="2" name="TextBox 1"/>
          <p:cNvSpPr txBox="1"/>
          <p:nvPr/>
        </p:nvSpPr>
        <p:spPr>
          <a:xfrm>
            <a:off x="609600" y="742950"/>
            <a:ext cx="8001000" cy="996951"/>
          </a:xfrm>
          <a:prstGeom prst="rect">
            <a:avLst/>
          </a:prstGeom>
          <a:effectLst/>
        </p:spPr>
        <p:txBody>
          <a:bodyPr vert="horz" wrap="square" lIns="0" tIns="0" rIns="0" bIns="0" rtlCol="0" anchor="t">
            <a:normAutofit/>
          </a:bodyPr>
          <a:lstStyle/>
          <a:p>
            <a:pPr>
              <a:spcAft>
                <a:spcPts val="300"/>
              </a:spcAft>
            </a:pPr>
            <a:r>
              <a:rPr lang="en-GB" sz="1700" dirty="0" smtClean="0">
                <a:solidFill>
                  <a:srgbClr val="003F82"/>
                </a:solidFill>
                <a:latin typeface="Verdana"/>
                <a:ea typeface="ＭＳ Ｐゴシック" pitchFamily="34" charset="-128"/>
                <a:cs typeface="Verdana"/>
              </a:rPr>
              <a:t>Sammy Six</a:t>
            </a:r>
            <a:endParaRPr lang="en-GB" sz="1700" dirty="0">
              <a:solidFill>
                <a:srgbClr val="003F82"/>
              </a:solidFill>
              <a:latin typeface="Verdana"/>
              <a:ea typeface="ＭＳ Ｐゴシック" pitchFamily="34" charset="-128"/>
              <a:cs typeface="Verdana"/>
            </a:endParaRPr>
          </a:p>
          <a:p>
            <a:r>
              <a:rPr lang="en-US" sz="1400" dirty="0" smtClean="0">
                <a:solidFill>
                  <a:srgbClr val="003F82"/>
                </a:solidFill>
                <a:latin typeface="Verdana"/>
                <a:ea typeface="ＭＳ Ｐゴシック" pitchFamily="34" charset="-128"/>
                <a:cs typeface="Verdana"/>
              </a:rPr>
              <a:t>Deputy Editor, Marine Fuels</a:t>
            </a:r>
            <a:endParaRPr lang="en-GB" sz="1400" dirty="0">
              <a:solidFill>
                <a:srgbClr val="003F82"/>
              </a:solidFill>
              <a:latin typeface="Verdana"/>
              <a:ea typeface="ＭＳ Ｐゴシック" pitchFamily="34" charset="-128"/>
              <a:cs typeface="Verdana"/>
            </a:endParaRPr>
          </a:p>
          <a:p>
            <a:endParaRPr lang="en-GB" dirty="0">
              <a:solidFill>
                <a:srgbClr val="003F82"/>
              </a:solidFill>
              <a:latin typeface="Verdana"/>
              <a:ea typeface="ＭＳ Ｐゴシック" pitchFamily="34" charset="-128"/>
              <a:cs typeface="Verdana"/>
            </a:endParaRPr>
          </a:p>
        </p:txBody>
      </p:sp>
      <p:sp>
        <p:nvSpPr>
          <p:cNvPr id="8" name="TextBox 7"/>
          <p:cNvSpPr txBox="1"/>
          <p:nvPr/>
        </p:nvSpPr>
        <p:spPr>
          <a:xfrm>
            <a:off x="609600" y="1428750"/>
            <a:ext cx="1752600" cy="914400"/>
          </a:xfrm>
          <a:prstGeom prst="rect">
            <a:avLst/>
          </a:prstGeom>
        </p:spPr>
        <p:txBody>
          <a:bodyPr vert="horz" wrap="none" lIns="0" tIns="0" rIns="0" bIns="0" rtlCol="0" anchor="t">
            <a:noAutofit/>
          </a:bodyPr>
          <a:lstStyle/>
          <a:p>
            <a:pPr>
              <a:spcAft>
                <a:spcPts val="300"/>
              </a:spcAft>
            </a:pPr>
            <a:r>
              <a:rPr lang="en-GB" sz="1000" dirty="0">
                <a:solidFill>
                  <a:srgbClr val="003F82"/>
                </a:solidFill>
                <a:latin typeface="Verdana"/>
                <a:ea typeface="ＭＳ Ｐゴシック" pitchFamily="34" charset="-128"/>
                <a:cs typeface="Verdana"/>
              </a:rPr>
              <a:t>s</a:t>
            </a:r>
            <a:r>
              <a:rPr lang="en-GB" sz="1000" dirty="0" smtClean="0">
                <a:solidFill>
                  <a:srgbClr val="003F82"/>
                </a:solidFill>
                <a:latin typeface="Verdana"/>
                <a:ea typeface="ＭＳ Ｐゴシック" pitchFamily="34" charset="-128"/>
                <a:cs typeface="Verdana"/>
              </a:rPr>
              <a:t>ammy.six@argusmedia.com</a:t>
            </a:r>
            <a:endParaRPr lang="en-GB" sz="1000" dirty="0">
              <a:solidFill>
                <a:srgbClr val="003F82"/>
              </a:solidFill>
              <a:latin typeface="Verdana"/>
              <a:ea typeface="ＭＳ Ｐゴシック" pitchFamily="34" charset="-128"/>
              <a:cs typeface="Verdana"/>
            </a:endParaRPr>
          </a:p>
          <a:p>
            <a:pPr>
              <a:spcAft>
                <a:spcPts val="300"/>
              </a:spcAft>
            </a:pPr>
            <a:r>
              <a:rPr lang="en-GB" sz="1000" dirty="0" smtClean="0">
                <a:solidFill>
                  <a:srgbClr val="003F82"/>
                </a:solidFill>
                <a:latin typeface="Verdana"/>
                <a:ea typeface="ＭＳ Ｐゴシック" pitchFamily="34" charset="-128"/>
                <a:cs typeface="Verdana"/>
              </a:rPr>
              <a:t>+971 525 129944</a:t>
            </a:r>
            <a:endParaRPr lang="en-GB" sz="1000" dirty="0">
              <a:solidFill>
                <a:srgbClr val="003F82"/>
              </a:solidFill>
              <a:latin typeface="Verdana"/>
              <a:ea typeface="ＭＳ Ｐゴシック" pitchFamily="34" charset="-128"/>
              <a:cs typeface="Verdana"/>
            </a:endParaRPr>
          </a:p>
          <a:p>
            <a:pPr>
              <a:spcAft>
                <a:spcPts val="300"/>
              </a:spcAft>
            </a:pPr>
            <a:r>
              <a:rPr lang="en-GB" sz="1000" dirty="0" smtClean="0">
                <a:solidFill>
                  <a:srgbClr val="003F82"/>
                </a:solidFill>
                <a:latin typeface="Verdana"/>
                <a:ea typeface="ＭＳ Ｐゴシック" pitchFamily="34" charset="-128"/>
                <a:cs typeface="Verdana"/>
              </a:rPr>
              <a:t>Dubai</a:t>
            </a:r>
            <a:endParaRPr lang="en-GB" sz="1000" dirty="0">
              <a:solidFill>
                <a:srgbClr val="003F82"/>
              </a:solidFill>
              <a:latin typeface="Verdana"/>
              <a:ea typeface="ＭＳ Ｐゴシック" pitchFamily="34" charset="-128"/>
              <a:cs typeface="Verdana"/>
            </a:endParaRPr>
          </a:p>
          <a:p>
            <a:pPr>
              <a:spcAft>
                <a:spcPts val="300"/>
              </a:spcAft>
            </a:pPr>
            <a:r>
              <a:rPr lang="en-GB" sz="1000" dirty="0">
                <a:solidFill>
                  <a:srgbClr val="003F82"/>
                </a:solidFill>
                <a:latin typeface="Verdana"/>
                <a:ea typeface="ＭＳ Ｐゴシック" pitchFamily="34" charset="-128"/>
                <a:cs typeface="Verdana"/>
              </a:rPr>
              <a:t>www.argusmedia.com</a:t>
            </a:r>
          </a:p>
        </p:txBody>
      </p:sp>
      <p:sp>
        <p:nvSpPr>
          <p:cNvPr id="4" name="Slide Number Placeholder 3">
            <a:extLst>
              <a:ext uri="{FF2B5EF4-FFF2-40B4-BE49-F238E27FC236}">
                <a16:creationId xmlns:a16="http://schemas.microsoft.com/office/drawing/2014/main" id="{4D14A344-C633-42CE-8029-67A5160EC90C}"/>
              </a:ext>
            </a:extLst>
          </p:cNvPr>
          <p:cNvSpPr>
            <a:spLocks noGrp="1"/>
          </p:cNvSpPr>
          <p:nvPr>
            <p:ph type="sldNum" sz="quarter" idx="11"/>
          </p:nvPr>
        </p:nvSpPr>
        <p:spPr/>
        <p:txBody>
          <a:bodyPr/>
          <a:lstStyle/>
          <a:p>
            <a:fld id="{DEE2B7A0-0AFB-437C-B7EE-75F4236C67C9}" type="slidenum">
              <a:rPr lang="en-US" smtClean="0"/>
              <a:pPr/>
              <a:t>22</a:t>
            </a:fld>
            <a:endParaRPr lang="en-US"/>
          </a:p>
        </p:txBody>
      </p:sp>
      <p:sp>
        <p:nvSpPr>
          <p:cNvPr id="3" name="Footer Placeholder 2">
            <a:extLst>
              <a:ext uri="{FF2B5EF4-FFF2-40B4-BE49-F238E27FC236}">
                <a16:creationId xmlns:a16="http://schemas.microsoft.com/office/drawing/2014/main" id="{44999DAE-78FA-43BC-AEB8-AA586FED7DF0}"/>
              </a:ext>
            </a:extLst>
          </p:cNvPr>
          <p:cNvSpPr>
            <a:spLocks noGrp="1"/>
          </p:cNvSpPr>
          <p:nvPr>
            <p:ph type="ftr" sz="quarter" idx="10"/>
          </p:nvPr>
        </p:nvSpPr>
        <p:spPr>
          <a:xfrm>
            <a:off x="5638800" y="4908802"/>
            <a:ext cx="3161730" cy="91440"/>
          </a:xfrm>
        </p:spPr>
        <p:txBody>
          <a:bodyPr/>
          <a:lstStyle/>
          <a:p>
            <a:r>
              <a:rPr lang="en-US" dirty="0"/>
              <a:t>Copyright © </a:t>
            </a:r>
            <a:r>
              <a:rPr lang="en-US" dirty="0" smtClean="0"/>
              <a:t>2022 </a:t>
            </a:r>
            <a:r>
              <a:rPr lang="en-US" dirty="0"/>
              <a:t>Argus Media group. All rights reserved.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0469"/>
            <a:ext cx="8208912" cy="335196"/>
          </a:xfrm>
        </p:spPr>
        <p:txBody>
          <a:bodyPr/>
          <a:lstStyle/>
          <a:p>
            <a:r>
              <a:rPr lang="en-GB" sz="1800" dirty="0">
                <a:solidFill>
                  <a:schemeClr val="tx2"/>
                </a:solidFill>
              </a:rPr>
              <a:t>Content</a:t>
            </a:r>
          </a:p>
        </p:txBody>
      </p:sp>
      <p:sp>
        <p:nvSpPr>
          <p:cNvPr id="3" name="Slide Number Placeholder 2"/>
          <p:cNvSpPr>
            <a:spLocks noGrp="1"/>
          </p:cNvSpPr>
          <p:nvPr>
            <p:ph type="sldNum" sz="quarter" idx="10"/>
          </p:nvPr>
        </p:nvSpPr>
        <p:spPr/>
        <p:txBody>
          <a:bodyPr/>
          <a:lstStyle/>
          <a:p>
            <a:pPr defTabSz="709442"/>
            <a:fld id="{B35A9654-D969-4406-AFE5-F5D3F79DCF6E}" type="slidenum">
              <a:rPr lang="en-GB">
                <a:solidFill>
                  <a:prstClr val="black">
                    <a:tint val="75000"/>
                  </a:prstClr>
                </a:solidFill>
              </a:rPr>
              <a:pPr defTabSz="709442"/>
              <a:t>3</a:t>
            </a:fld>
            <a:endParaRPr lang="en-GB" dirty="0">
              <a:solidFill>
                <a:prstClr val="black">
                  <a:tint val="75000"/>
                </a:prstClr>
              </a:solidFill>
            </a:endParaRPr>
          </a:p>
        </p:txBody>
      </p:sp>
      <p:sp>
        <p:nvSpPr>
          <p:cNvPr id="4" name="TextBox 3">
            <a:extLst>
              <a:ext uri="{FF2B5EF4-FFF2-40B4-BE49-F238E27FC236}">
                <a16:creationId xmlns:a16="http://schemas.microsoft.com/office/drawing/2014/main" id="{0B308B96-A2B0-4841-A8A5-3026FDA458DC}"/>
              </a:ext>
            </a:extLst>
          </p:cNvPr>
          <p:cNvSpPr txBox="1"/>
          <p:nvPr/>
        </p:nvSpPr>
        <p:spPr>
          <a:xfrm>
            <a:off x="1259632" y="1635646"/>
            <a:ext cx="7046168" cy="230832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Argus VWA bunker price assessments’ methodology</a:t>
            </a:r>
            <a:endParaRPr lang="en-US" dirty="0"/>
          </a:p>
          <a:p>
            <a:endParaRPr lang="en-US" dirty="0"/>
          </a:p>
          <a:p>
            <a:endParaRPr lang="en-US" dirty="0"/>
          </a:p>
          <a:p>
            <a:pPr marL="285750" indent="-285750">
              <a:buFont typeface="Arial" panose="020B0604020202020204" pitchFamily="34" charset="0"/>
              <a:buChar char="•"/>
            </a:pPr>
            <a:r>
              <a:rPr lang="en-US" dirty="0" smtClean="0"/>
              <a:t>Bunker market developments in Singapore from a pricing perspective</a:t>
            </a:r>
          </a:p>
          <a:p>
            <a:endParaRPr lang="en-US" dirty="0" smtClean="0"/>
          </a:p>
          <a:p>
            <a:endParaRPr lang="en-US" dirty="0"/>
          </a:p>
          <a:p>
            <a:pPr marL="285750" indent="-285750">
              <a:buFont typeface="Arial" panose="020B0604020202020204" pitchFamily="34" charset="0"/>
              <a:buChar char="•"/>
            </a:pPr>
            <a:r>
              <a:rPr lang="en-US" dirty="0" smtClean="0"/>
              <a:t>Decarbonisation: the road to IMO 2030 and 2050</a:t>
            </a:r>
            <a:endParaRPr lang="en-US" dirty="0"/>
          </a:p>
          <a:p>
            <a:endParaRPr lang="en-US" dirty="0"/>
          </a:p>
        </p:txBody>
      </p:sp>
      <p:cxnSp>
        <p:nvCxnSpPr>
          <p:cNvPr id="6" name="Straight Connector 5">
            <a:extLst>
              <a:ext uri="{FF2B5EF4-FFF2-40B4-BE49-F238E27FC236}">
                <a16:creationId xmlns:a16="http://schemas.microsoft.com/office/drawing/2014/main" id="{89F49174-48B2-4963-8545-37348C5CCD53}"/>
              </a:ext>
            </a:extLst>
          </p:cNvPr>
          <p:cNvCxnSpPr/>
          <p:nvPr/>
        </p:nvCxnSpPr>
        <p:spPr>
          <a:xfrm>
            <a:off x="1043608" y="1635646"/>
            <a:ext cx="0" cy="209578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418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35A9654-D969-4406-AFE5-F5D3F79DCF6E}" type="slidenum">
              <a:rPr lang="en-GB" smtClean="0"/>
              <a:pPr/>
              <a:t>4</a:t>
            </a:fld>
            <a:endParaRPr lang="en-GB" dirty="0"/>
          </a:p>
        </p:txBody>
      </p:sp>
      <p:sp>
        <p:nvSpPr>
          <p:cNvPr id="4" name="Content Placeholder 3"/>
          <p:cNvSpPr>
            <a:spLocks noGrp="1"/>
          </p:cNvSpPr>
          <p:nvPr>
            <p:ph sz="quarter" idx="11"/>
          </p:nvPr>
        </p:nvSpPr>
        <p:spPr>
          <a:xfrm>
            <a:off x="234924" y="2343150"/>
            <a:ext cx="8682456" cy="914400"/>
          </a:xfrm>
        </p:spPr>
        <p:txBody>
          <a:bodyPr>
            <a:normAutofit/>
          </a:bodyPr>
          <a:lstStyle/>
          <a:p>
            <a:pPr marL="0" indent="0" algn="ctr">
              <a:buNone/>
            </a:pPr>
            <a:r>
              <a:rPr lang="en-US" sz="3000" b="1" dirty="0" smtClean="0">
                <a:solidFill>
                  <a:srgbClr val="005DAA"/>
                </a:solidFill>
              </a:rPr>
              <a:t>Methodology</a:t>
            </a:r>
            <a:endParaRPr lang="en-GB" b="1" dirty="0">
              <a:solidFill>
                <a:srgbClr val="005DAA"/>
              </a:solidFill>
            </a:endParaRPr>
          </a:p>
        </p:txBody>
      </p:sp>
    </p:spTree>
    <p:extLst>
      <p:ext uri="{BB962C8B-B14F-4D97-AF65-F5344CB8AC3E}">
        <p14:creationId xmlns:p14="http://schemas.microsoft.com/office/powerpoint/2010/main" val="2134104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0469"/>
            <a:ext cx="8208912" cy="335196"/>
          </a:xfrm>
        </p:spPr>
        <p:txBody>
          <a:bodyPr/>
          <a:lstStyle/>
          <a:p>
            <a:r>
              <a:rPr lang="en-GB" sz="1800" dirty="0">
                <a:solidFill>
                  <a:schemeClr val="tx2"/>
                </a:solidFill>
              </a:rPr>
              <a:t>Argus Delivered Bunker Initiative: why Singapore? and why now?</a:t>
            </a:r>
          </a:p>
        </p:txBody>
      </p:sp>
      <p:sp>
        <p:nvSpPr>
          <p:cNvPr id="3" name="Slide Number Placeholder 2"/>
          <p:cNvSpPr>
            <a:spLocks noGrp="1"/>
          </p:cNvSpPr>
          <p:nvPr>
            <p:ph type="sldNum" sz="quarter" idx="10"/>
          </p:nvPr>
        </p:nvSpPr>
        <p:spPr/>
        <p:txBody>
          <a:bodyPr/>
          <a:lstStyle/>
          <a:p>
            <a:pPr defTabSz="709442"/>
            <a:fld id="{B35A9654-D969-4406-AFE5-F5D3F79DCF6E}" type="slidenum">
              <a:rPr lang="en-GB">
                <a:solidFill>
                  <a:prstClr val="black">
                    <a:tint val="75000"/>
                  </a:prstClr>
                </a:solidFill>
              </a:rPr>
              <a:pPr defTabSz="709442"/>
              <a:t>5</a:t>
            </a:fld>
            <a:endParaRPr lang="en-GB" dirty="0">
              <a:solidFill>
                <a:prstClr val="black">
                  <a:tint val="75000"/>
                </a:prstClr>
              </a:solidFill>
            </a:endParaRPr>
          </a:p>
        </p:txBody>
      </p:sp>
      <p:pic>
        <p:nvPicPr>
          <p:cNvPr id="6" name="Picture 5">
            <a:extLst>
              <a:ext uri="{FF2B5EF4-FFF2-40B4-BE49-F238E27FC236}">
                <a16:creationId xmlns:a16="http://schemas.microsoft.com/office/drawing/2014/main" id="{70D034D1-3AF5-40BE-BB09-9B55C4175A4F}"/>
              </a:ext>
            </a:extLst>
          </p:cNvPr>
          <p:cNvPicPr>
            <a:picLocks noChangeAspect="1"/>
          </p:cNvPicPr>
          <p:nvPr/>
        </p:nvPicPr>
        <p:blipFill>
          <a:blip r:embed="rId3"/>
          <a:stretch>
            <a:fillRect/>
          </a:stretch>
        </p:blipFill>
        <p:spPr>
          <a:xfrm>
            <a:off x="899591" y="663613"/>
            <a:ext cx="6984777" cy="3996369"/>
          </a:xfrm>
          <a:prstGeom prst="rect">
            <a:avLst/>
          </a:prstGeom>
        </p:spPr>
      </p:pic>
    </p:spTree>
    <p:extLst>
      <p:ext uri="{BB962C8B-B14F-4D97-AF65-F5344CB8AC3E}">
        <p14:creationId xmlns:p14="http://schemas.microsoft.com/office/powerpoint/2010/main" val="4071858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46557"/>
            <a:ext cx="7920880" cy="492840"/>
          </a:xfrm>
        </p:spPr>
        <p:txBody>
          <a:bodyPr/>
          <a:lstStyle/>
          <a:p>
            <a:pPr algn="ctr">
              <a:lnSpc>
                <a:spcPct val="100000"/>
              </a:lnSpc>
              <a:spcBef>
                <a:spcPts val="600"/>
              </a:spcBef>
              <a:spcAft>
                <a:spcPts val="600"/>
              </a:spcAft>
            </a:pPr>
            <a:r>
              <a:rPr lang="en-GB" sz="1600" dirty="0" smtClean="0">
                <a:solidFill>
                  <a:schemeClr val="tx2"/>
                </a:solidFill>
              </a:rPr>
              <a:t>Assessments </a:t>
            </a:r>
            <a:r>
              <a:rPr lang="en-GB" sz="1600" dirty="0">
                <a:solidFill>
                  <a:schemeClr val="tx2"/>
                </a:solidFill>
              </a:rPr>
              <a:t>based on Volume Weighted </a:t>
            </a:r>
            <a:r>
              <a:rPr lang="en-GB" sz="1600" dirty="0" smtClean="0">
                <a:solidFill>
                  <a:schemeClr val="tx2"/>
                </a:solidFill>
              </a:rPr>
              <a:t>Averaging (VWA) of </a:t>
            </a:r>
            <a:r>
              <a:rPr lang="en-GB" sz="1600" dirty="0">
                <a:solidFill>
                  <a:schemeClr val="tx2"/>
                </a:solidFill>
              </a:rPr>
              <a:t>deals</a:t>
            </a:r>
          </a:p>
        </p:txBody>
      </p:sp>
      <p:sp>
        <p:nvSpPr>
          <p:cNvPr id="3" name="Slide Number Placeholder 2"/>
          <p:cNvSpPr>
            <a:spLocks noGrp="1"/>
          </p:cNvSpPr>
          <p:nvPr>
            <p:ph type="sldNum" sz="quarter" idx="10"/>
          </p:nvPr>
        </p:nvSpPr>
        <p:spPr/>
        <p:txBody>
          <a:bodyPr/>
          <a:lstStyle/>
          <a:p>
            <a:pPr defTabSz="709442"/>
            <a:fld id="{B35A9654-D969-4406-AFE5-F5D3F79DCF6E}" type="slidenum">
              <a:rPr lang="en-GB">
                <a:solidFill>
                  <a:prstClr val="black">
                    <a:tint val="75000"/>
                  </a:prstClr>
                </a:solidFill>
              </a:rPr>
              <a:pPr defTabSz="709442"/>
              <a:t>6</a:t>
            </a:fld>
            <a:endParaRPr lang="en-GB" dirty="0">
              <a:solidFill>
                <a:prstClr val="black">
                  <a:tint val="75000"/>
                </a:prstClr>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712" y="1952462"/>
            <a:ext cx="4032451" cy="138259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2437732" y="1948000"/>
            <a:ext cx="4124519" cy="144016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5025187" y="2016829"/>
            <a:ext cx="3888434" cy="1397877"/>
          </a:xfrm>
          <a:prstGeom prst="rect">
            <a:avLst/>
          </a:prstGeom>
        </p:spPr>
      </p:pic>
    </p:spTree>
    <p:extLst>
      <p:ext uri="{BB962C8B-B14F-4D97-AF65-F5344CB8AC3E}">
        <p14:creationId xmlns:p14="http://schemas.microsoft.com/office/powerpoint/2010/main" val="23571758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1470"/>
            <a:ext cx="7272808" cy="492840"/>
          </a:xfrm>
        </p:spPr>
        <p:txBody>
          <a:bodyPr/>
          <a:lstStyle/>
          <a:p>
            <a:pPr>
              <a:lnSpc>
                <a:spcPct val="100000"/>
              </a:lnSpc>
              <a:spcBef>
                <a:spcPts val="600"/>
              </a:spcBef>
              <a:spcAft>
                <a:spcPts val="600"/>
              </a:spcAft>
            </a:pPr>
            <a:r>
              <a:rPr lang="en-GB" sz="1800" dirty="0">
                <a:solidFill>
                  <a:schemeClr val="tx2"/>
                </a:solidFill>
              </a:rPr>
              <a:t>Deals must be received by </a:t>
            </a:r>
            <a:r>
              <a:rPr lang="en-GB" sz="1800" u="sng" dirty="0">
                <a:solidFill>
                  <a:schemeClr val="tx2"/>
                </a:solidFill>
              </a:rPr>
              <a:t>7pm</a:t>
            </a:r>
            <a:r>
              <a:rPr lang="en-GB" sz="1800" dirty="0">
                <a:solidFill>
                  <a:schemeClr val="tx2"/>
                </a:solidFill>
              </a:rPr>
              <a:t> Singapore time to be included</a:t>
            </a:r>
          </a:p>
        </p:txBody>
      </p:sp>
      <p:sp>
        <p:nvSpPr>
          <p:cNvPr id="3" name="Slide Number Placeholder 2"/>
          <p:cNvSpPr>
            <a:spLocks noGrp="1"/>
          </p:cNvSpPr>
          <p:nvPr>
            <p:ph type="sldNum" sz="quarter" idx="10"/>
          </p:nvPr>
        </p:nvSpPr>
        <p:spPr/>
        <p:txBody>
          <a:bodyPr/>
          <a:lstStyle/>
          <a:p>
            <a:pPr defTabSz="709442"/>
            <a:fld id="{B35A9654-D969-4406-AFE5-F5D3F79DCF6E}" type="slidenum">
              <a:rPr lang="en-GB">
                <a:solidFill>
                  <a:prstClr val="black">
                    <a:tint val="75000"/>
                  </a:prstClr>
                </a:solidFill>
              </a:rPr>
              <a:pPr defTabSz="709442"/>
              <a:t>7</a:t>
            </a:fld>
            <a:endParaRPr lang="en-GB" dirty="0">
              <a:solidFill>
                <a:prstClr val="black">
                  <a:tint val="75000"/>
                </a:prstClr>
              </a:solidFill>
            </a:endParaRPr>
          </a:p>
        </p:txBody>
      </p:sp>
      <p:pic>
        <p:nvPicPr>
          <p:cNvPr id="5" name="Picture 4">
            <a:extLst>
              <a:ext uri="{FF2B5EF4-FFF2-40B4-BE49-F238E27FC236}">
                <a16:creationId xmlns:a16="http://schemas.microsoft.com/office/drawing/2014/main" id="{0647C0EA-2580-4512-9D7F-FDF95CB44EFA}"/>
              </a:ext>
            </a:extLst>
          </p:cNvPr>
          <p:cNvPicPr>
            <a:picLocks noChangeAspect="1"/>
          </p:cNvPicPr>
          <p:nvPr/>
        </p:nvPicPr>
        <p:blipFill>
          <a:blip r:embed="rId3"/>
          <a:stretch>
            <a:fillRect/>
          </a:stretch>
        </p:blipFill>
        <p:spPr>
          <a:xfrm>
            <a:off x="4237867" y="749997"/>
            <a:ext cx="4494789" cy="4176301"/>
          </a:xfrm>
          <a:prstGeom prst="rect">
            <a:avLst/>
          </a:prstGeom>
        </p:spPr>
      </p:pic>
      <p:sp>
        <p:nvSpPr>
          <p:cNvPr id="7" name="TextBox 6">
            <a:extLst>
              <a:ext uri="{FF2B5EF4-FFF2-40B4-BE49-F238E27FC236}">
                <a16:creationId xmlns:a16="http://schemas.microsoft.com/office/drawing/2014/main" id="{3C520FEE-675B-4C13-ADFD-A26C1A38196A}"/>
              </a:ext>
            </a:extLst>
          </p:cNvPr>
          <p:cNvSpPr txBox="1"/>
          <p:nvPr/>
        </p:nvSpPr>
        <p:spPr>
          <a:xfrm>
            <a:off x="335055" y="1167440"/>
            <a:ext cx="3744416" cy="646331"/>
          </a:xfrm>
          <a:prstGeom prst="rect">
            <a:avLst/>
          </a:prstGeom>
          <a:noFill/>
        </p:spPr>
        <p:txBody>
          <a:bodyPr wrap="square" rtlCol="0">
            <a:spAutoFit/>
          </a:bodyPr>
          <a:lstStyle/>
          <a:p>
            <a:r>
              <a:rPr lang="en-US" dirty="0"/>
              <a:t>Deals are preferred by email to </a:t>
            </a:r>
            <a:r>
              <a:rPr lang="en-US" dirty="0">
                <a:hlinkClick r:id="rId4"/>
              </a:rPr>
              <a:t>singaporebunkers@argusmedia.com</a:t>
            </a:r>
            <a:r>
              <a:rPr lang="en-US" dirty="0"/>
              <a:t>  </a:t>
            </a:r>
          </a:p>
        </p:txBody>
      </p:sp>
      <p:sp>
        <p:nvSpPr>
          <p:cNvPr id="8" name="TextBox 7">
            <a:extLst>
              <a:ext uri="{FF2B5EF4-FFF2-40B4-BE49-F238E27FC236}">
                <a16:creationId xmlns:a16="http://schemas.microsoft.com/office/drawing/2014/main" id="{2FB3B94C-CD96-474A-9909-C610CAAA4601}"/>
              </a:ext>
            </a:extLst>
          </p:cNvPr>
          <p:cNvSpPr txBox="1"/>
          <p:nvPr/>
        </p:nvSpPr>
        <p:spPr>
          <a:xfrm>
            <a:off x="328930" y="1946218"/>
            <a:ext cx="3591342" cy="923330"/>
          </a:xfrm>
          <a:prstGeom prst="rect">
            <a:avLst/>
          </a:prstGeom>
          <a:noFill/>
        </p:spPr>
        <p:txBody>
          <a:bodyPr wrap="square" rtlCol="0">
            <a:spAutoFit/>
          </a:bodyPr>
          <a:lstStyle/>
          <a:p>
            <a:r>
              <a:rPr lang="en-US" dirty="0"/>
              <a:t>but can be submitted by any reasonable means including phone, skype, ICE chat, text, </a:t>
            </a:r>
            <a:r>
              <a:rPr lang="en-US" b="1" dirty="0"/>
              <a:t>WhatsApp</a:t>
            </a:r>
            <a:r>
              <a:rPr lang="en-US" dirty="0"/>
              <a:t> etc.</a:t>
            </a:r>
          </a:p>
        </p:txBody>
      </p:sp>
      <p:sp>
        <p:nvSpPr>
          <p:cNvPr id="9" name="TextBox 8">
            <a:extLst>
              <a:ext uri="{FF2B5EF4-FFF2-40B4-BE49-F238E27FC236}">
                <a16:creationId xmlns:a16="http://schemas.microsoft.com/office/drawing/2014/main" id="{8F4A3B22-826D-4010-BC47-BE7B070C3AB3}"/>
              </a:ext>
            </a:extLst>
          </p:cNvPr>
          <p:cNvSpPr txBox="1"/>
          <p:nvPr/>
        </p:nvSpPr>
        <p:spPr>
          <a:xfrm>
            <a:off x="328930" y="3134441"/>
            <a:ext cx="4000952" cy="923330"/>
          </a:xfrm>
          <a:prstGeom prst="rect">
            <a:avLst/>
          </a:prstGeom>
          <a:noFill/>
        </p:spPr>
        <p:txBody>
          <a:bodyPr wrap="square" rtlCol="0">
            <a:spAutoFit/>
          </a:bodyPr>
          <a:lstStyle/>
          <a:p>
            <a:r>
              <a:rPr lang="en-US" dirty="0"/>
              <a:t>Deal information is treated as </a:t>
            </a:r>
            <a:r>
              <a:rPr lang="en-US" u="sng" dirty="0"/>
              <a:t>strictly confidential</a:t>
            </a:r>
            <a:r>
              <a:rPr lang="en-US" dirty="0"/>
              <a:t>. Only the quantity of deals and the assessed price are published.</a:t>
            </a:r>
          </a:p>
        </p:txBody>
      </p:sp>
    </p:spTree>
    <p:extLst>
      <p:ext uri="{BB962C8B-B14F-4D97-AF65-F5344CB8AC3E}">
        <p14:creationId xmlns:p14="http://schemas.microsoft.com/office/powerpoint/2010/main" val="450445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3478"/>
            <a:ext cx="8672296" cy="335196"/>
          </a:xfrm>
        </p:spPr>
        <p:txBody>
          <a:bodyPr/>
          <a:lstStyle/>
          <a:p>
            <a:pPr algn="ctr">
              <a:lnSpc>
                <a:spcPct val="100000"/>
              </a:lnSpc>
              <a:spcBef>
                <a:spcPts val="600"/>
              </a:spcBef>
              <a:spcAft>
                <a:spcPts val="600"/>
              </a:spcAft>
            </a:pPr>
            <a:r>
              <a:rPr lang="en-US" sz="1600" dirty="0" smtClean="0">
                <a:solidFill>
                  <a:schemeClr val="tx2"/>
                </a:solidFill>
              </a:rPr>
              <a:t>Singapore: average reported deals reported to Argus, per day and by grade</a:t>
            </a:r>
            <a:endParaRPr lang="en-US" sz="1600" dirty="0">
              <a:solidFill>
                <a:schemeClr val="tx2"/>
              </a:solidFill>
            </a:endParaRPr>
          </a:p>
        </p:txBody>
      </p:sp>
      <p:sp>
        <p:nvSpPr>
          <p:cNvPr id="3" name="Slide Number Placeholder 2"/>
          <p:cNvSpPr>
            <a:spLocks noGrp="1"/>
          </p:cNvSpPr>
          <p:nvPr>
            <p:ph type="sldNum" sz="quarter" idx="10"/>
          </p:nvPr>
        </p:nvSpPr>
        <p:spPr/>
        <p:txBody>
          <a:bodyPr/>
          <a:lstStyle/>
          <a:p>
            <a:fld id="{B35A9654-D969-4406-AFE5-F5D3F79DCF6E}" type="slidenum">
              <a:rPr lang="en-GB" smtClean="0"/>
              <a:pPr/>
              <a:t>8</a:t>
            </a:fld>
            <a:endParaRPr lang="en-GB" dirty="0"/>
          </a:p>
        </p:txBody>
      </p:sp>
      <p:graphicFrame>
        <p:nvGraphicFramePr>
          <p:cNvPr id="6" name="Chart 5">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683969263"/>
              </p:ext>
            </p:extLst>
          </p:nvPr>
        </p:nvGraphicFramePr>
        <p:xfrm>
          <a:off x="990600" y="666750"/>
          <a:ext cx="7239000" cy="40338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28213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3478"/>
            <a:ext cx="9108504" cy="335196"/>
          </a:xfrm>
        </p:spPr>
        <p:txBody>
          <a:bodyPr/>
          <a:lstStyle/>
          <a:p>
            <a:pPr algn="ctr">
              <a:lnSpc>
                <a:spcPct val="100000"/>
              </a:lnSpc>
              <a:spcBef>
                <a:spcPts val="600"/>
              </a:spcBef>
              <a:spcAft>
                <a:spcPts val="600"/>
              </a:spcAft>
            </a:pPr>
            <a:r>
              <a:rPr lang="en-US" sz="1500" dirty="0" smtClean="0">
                <a:solidFill>
                  <a:schemeClr val="tx2"/>
                </a:solidFill>
              </a:rPr>
              <a:t>Cumulative numbers of companies submitting deals (left) &amp; by type of company (right) to Argus</a:t>
            </a:r>
            <a:endParaRPr lang="en-US" sz="1500" dirty="0">
              <a:solidFill>
                <a:schemeClr val="tx2"/>
              </a:solidFill>
            </a:endParaRPr>
          </a:p>
        </p:txBody>
      </p:sp>
      <p:sp>
        <p:nvSpPr>
          <p:cNvPr id="3" name="Slide Number Placeholder 2"/>
          <p:cNvSpPr>
            <a:spLocks noGrp="1"/>
          </p:cNvSpPr>
          <p:nvPr>
            <p:ph type="sldNum" sz="quarter" idx="10"/>
          </p:nvPr>
        </p:nvSpPr>
        <p:spPr/>
        <p:txBody>
          <a:bodyPr/>
          <a:lstStyle/>
          <a:p>
            <a:fld id="{B35A9654-D969-4406-AFE5-F5D3F79DCF6E}" type="slidenum">
              <a:rPr lang="en-GB" smtClean="0"/>
              <a:pPr/>
              <a:t>9</a:t>
            </a:fld>
            <a:endParaRPr lang="en-GB" dirty="0"/>
          </a:p>
        </p:txBody>
      </p:sp>
      <p:graphicFrame>
        <p:nvGraphicFramePr>
          <p:cNvPr id="12" name="Chart 11"/>
          <p:cNvGraphicFramePr>
            <a:graphicFrameLocks/>
          </p:cNvGraphicFramePr>
          <p:nvPr>
            <p:extLst>
              <p:ext uri="{D42A27DB-BD31-4B8C-83A1-F6EECF244321}">
                <p14:modId xmlns:p14="http://schemas.microsoft.com/office/powerpoint/2010/main" val="2102224060"/>
              </p:ext>
            </p:extLst>
          </p:nvPr>
        </p:nvGraphicFramePr>
        <p:xfrm>
          <a:off x="4572000" y="1207046"/>
          <a:ext cx="4572000" cy="3168352"/>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Connector 5"/>
          <p:cNvCxnSpPr/>
          <p:nvPr/>
        </p:nvCxnSpPr>
        <p:spPr>
          <a:xfrm>
            <a:off x="4590852" y="971550"/>
            <a:ext cx="0" cy="3312368"/>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838200" y="1504950"/>
            <a:ext cx="3048000" cy="2590800"/>
          </a:xfrm>
          <a:prstGeom prst="rect">
            <a:avLst/>
          </a:prstGeom>
        </p:spPr>
        <p:txBody>
          <a:bodyPr vert="horz" wrap="square" lIns="0" tIns="0" rIns="0" bIns="0" rtlCol="0" anchor="t">
            <a:normAutofit/>
          </a:bodyPr>
          <a:lstStyle/>
          <a:p>
            <a:pPr algn="ctr"/>
            <a:r>
              <a:rPr lang="en-US" sz="13800" dirty="0" smtClean="0">
                <a:solidFill>
                  <a:schemeClr val="accent1"/>
                </a:solidFill>
                <a:ea typeface="ＭＳ Ｐゴシック" pitchFamily="34" charset="-128"/>
              </a:rPr>
              <a:t>65</a:t>
            </a:r>
            <a:endParaRPr lang="en-GB" sz="13800" dirty="0" smtClean="0">
              <a:solidFill>
                <a:schemeClr val="accent1"/>
              </a:solidFill>
              <a:ea typeface="ＭＳ Ｐゴシック" pitchFamily="34" charset="-128"/>
            </a:endParaRPr>
          </a:p>
        </p:txBody>
      </p:sp>
    </p:spTree>
    <p:extLst>
      <p:ext uri="{BB962C8B-B14F-4D97-AF65-F5344CB8AC3E}">
        <p14:creationId xmlns:p14="http://schemas.microsoft.com/office/powerpoint/2010/main" val="3246733350"/>
      </p:ext>
    </p:extLst>
  </p:cSld>
  <p:clrMapOvr>
    <a:masterClrMapping/>
  </p:clrMapOvr>
</p:sld>
</file>

<file path=ppt/theme/theme1.xml><?xml version="1.0" encoding="utf-8"?>
<a:theme xmlns:a="http://schemas.openxmlformats.org/drawingml/2006/main" name="Argus 16x9 template 201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rtlCol="0" anchor="t">
        <a:normAutofit/>
      </a:bodyPr>
      <a:lstStyle>
        <a:defPPr>
          <a:defRPr sz="1800" dirty="0" smtClean="0">
            <a:ea typeface="ＭＳ Ｐゴシック" pitchFamily="34" charset="-128"/>
          </a:defRPr>
        </a:defPPr>
      </a:lstStyle>
    </a:txDef>
  </a:objectDefaults>
  <a:extraClrSchemeLst/>
  <a:extLst>
    <a:ext uri="{05A4C25C-085E-4340-85A3-A5531E510DB2}">
      <thm15:themeFamily xmlns:thm15="http://schemas.microsoft.com/office/thememl/2012/main" name="Argus Template 16 by 9 2017" id="{59C3A696-9EE1-4C97-ABC2-001810E6ADF5}" vid="{48F89474-0F04-4AA9-AC39-B51B5CABD8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rgus Consulting Services Colours">
    <a:dk1>
      <a:sysClr val="windowText" lastClr="000000"/>
    </a:dk1>
    <a:lt1>
      <a:sysClr val="window" lastClr="FFFFFF"/>
    </a:lt1>
    <a:dk2>
      <a:srgbClr val="1F497D"/>
    </a:dk2>
    <a:lt2>
      <a:srgbClr val="EEECE1"/>
    </a:lt2>
    <a:accent1>
      <a:srgbClr val="005DAA"/>
    </a:accent1>
    <a:accent2>
      <a:srgbClr val="6CADDF"/>
    </a:accent2>
    <a:accent3>
      <a:srgbClr val="808285"/>
    </a:accent3>
    <a:accent4>
      <a:srgbClr val="B3B3B3"/>
    </a:accent4>
    <a:accent5>
      <a:srgbClr val="000000"/>
    </a:accent5>
    <a:accent6>
      <a:srgbClr val="8064A2"/>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Argus 16x9 template 2018</Template>
  <TotalTime>464</TotalTime>
  <Words>3660</Words>
  <Application>Microsoft Office PowerPoint</Application>
  <PresentationFormat>On-screen Show (16:9)</PresentationFormat>
  <Paragraphs>252</Paragraphs>
  <Slides>22</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ＭＳ Ｐゴシック</vt:lpstr>
      <vt:lpstr>Arial</vt:lpstr>
      <vt:lpstr>Calibri</vt:lpstr>
      <vt:lpstr>Segoe UI</vt:lpstr>
      <vt:lpstr>Trebuchet MS</vt:lpstr>
      <vt:lpstr>Verdana</vt:lpstr>
      <vt:lpstr>Argus 16x9 template 2018</vt:lpstr>
      <vt:lpstr>PowerPoint Presentation</vt:lpstr>
      <vt:lpstr>Argus Media group notices</vt:lpstr>
      <vt:lpstr>Content</vt:lpstr>
      <vt:lpstr>PowerPoint Presentation</vt:lpstr>
      <vt:lpstr>Argus Delivered Bunker Initiative: why Singapore? and why now?</vt:lpstr>
      <vt:lpstr>Assessments based on Volume Weighted Averaging (VWA) of deals</vt:lpstr>
      <vt:lpstr>Deals must be received by 7pm Singapore time to be included</vt:lpstr>
      <vt:lpstr>Singapore: average reported deals reported to Argus, per day and by grade</vt:lpstr>
      <vt:lpstr>Cumulative numbers of companies submitting deals (left) &amp; by type of company (right) to Argus</vt:lpstr>
      <vt:lpstr>Average daily deals reported to Argus, East of Suez</vt:lpstr>
      <vt:lpstr>PowerPoint Presentation</vt:lpstr>
      <vt:lpstr>Key bunker grades in Singapore ($/t)</vt:lpstr>
      <vt:lpstr>Delivered premiums ($/t)</vt:lpstr>
      <vt:lpstr>Scrubber or Hi-5spread, Singapore, VLSFO minus HSFO ($/t)</vt:lpstr>
      <vt:lpstr>PowerPoint Presentation</vt:lpstr>
      <vt:lpstr>What are IMO’s GHG reduction targets?</vt:lpstr>
      <vt:lpstr>Are IMO’s emissions goals set too low? </vt:lpstr>
      <vt:lpstr>Different fuels have different trade-offs</vt:lpstr>
      <vt:lpstr>Alternative marine fuels: comparing prices apples to apples</vt:lpstr>
      <vt:lpstr>Methanol best positioned to compete with VLSFO</vt:lpstr>
      <vt:lpstr>Singapore: betting on several horses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Sutton</dc:creator>
  <cp:lastModifiedBy>Sammy Six</cp:lastModifiedBy>
  <cp:revision>57</cp:revision>
  <cp:lastPrinted>2015-01-19T12:13:00Z</cp:lastPrinted>
  <dcterms:created xsi:type="dcterms:W3CDTF">2018-01-19T17:31:56Z</dcterms:created>
  <dcterms:modified xsi:type="dcterms:W3CDTF">2022-05-27T11:21:19Z</dcterms:modified>
</cp:coreProperties>
</file>